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4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5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6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98" r:id="rId21"/>
    <p:sldMasterId id="2147483715" r:id="rId22"/>
  </p:sldMasterIdLst>
  <p:notesMasterIdLst>
    <p:notesMasterId r:id="rId34"/>
  </p:notesMasterIdLst>
  <p:sldIdLst>
    <p:sldId id="271" r:id="rId23"/>
    <p:sldId id="264" r:id="rId24"/>
    <p:sldId id="265" r:id="rId25"/>
    <p:sldId id="266" r:id="rId26"/>
    <p:sldId id="262" r:id="rId27"/>
    <p:sldId id="267" r:id="rId28"/>
    <p:sldId id="268" r:id="rId29"/>
    <p:sldId id="257" r:id="rId30"/>
    <p:sldId id="270" r:id="rId31"/>
    <p:sldId id="263" r:id="rId32"/>
    <p:sldId id="261" r:id="rId33"/>
  </p:sldIdLst>
  <p:sldSz cx="9144000" cy="6858000" type="screen4x3"/>
  <p:notesSz cx="6858000" cy="9144000"/>
  <p:embeddedFontLst>
    <p:embeddedFont>
      <p:font typeface="Wingdings 2" pitchFamily="18" charset="2"/>
      <p:regular r:id="rId35"/>
    </p:embeddedFont>
    <p:embeddedFont>
      <p:font typeface="Calibri" pitchFamily="34" charset="0"/>
      <p:regular r:id="rId36"/>
      <p:bold r:id="rId37"/>
      <p:italic r:id="rId38"/>
      <p:boldItalic r:id="rId39"/>
    </p:embeddedFont>
    <p:embeddedFont>
      <p:font typeface="华文楷体" charset="-122"/>
      <p:regular r:id="rId40"/>
    </p:embeddedFont>
    <p:embeddedFont>
      <p:font typeface="Segoe UI" pitchFamily="34" charset="0"/>
      <p:regular r:id="rId41"/>
      <p:bold r:id="rId42"/>
      <p:italic r:id="rId43"/>
      <p:boldItalic r:id="rId44"/>
    </p:embeddedFont>
    <p:embeddedFont>
      <p:font typeface="Wingdings 3" pitchFamily="18" charset="2"/>
      <p:regular r:id="rId45"/>
    </p:embeddedFont>
    <p:embeddedFont>
      <p:font typeface="Corbel" pitchFamily="34" charset="0"/>
      <p:regular r:id="rId46"/>
      <p:bold r:id="rId47"/>
      <p:italic r:id="rId48"/>
      <p:boldItalic r:id="rId49"/>
    </p:embeddedFont>
    <p:embeddedFont>
      <p:font typeface="宋体" pitchFamily="2" charset="-122"/>
      <p:regular r:id="rId5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E74CDD-373A-4C5A-8795-1A1038DA355A}">
          <p14:sldIdLst>
            <p14:sldId id="271"/>
          </p14:sldIdLst>
        </p14:section>
        <p14:section name="Fractions Presentation" id="{F930A644-DC7A-4806-ABC7-2233DFE7C89D}">
          <p14:sldIdLst>
            <p14:sldId id="264"/>
            <p14:sldId id="265"/>
            <p14:sldId id="266"/>
            <p14:sldId id="262"/>
            <p14:sldId id="267"/>
            <p14:sldId id="268"/>
            <p14:sldId id="257"/>
            <p14:sldId id="270"/>
            <p14:sldId id="263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800"/>
    <a:srgbClr val="7F7F7F"/>
    <a:srgbClr val="1A10E6"/>
    <a:srgbClr val="941C97"/>
    <a:srgbClr val="00CC00"/>
    <a:srgbClr val="E16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35" autoAdjust="0"/>
    <p:restoredTop sz="87647" autoAdjust="0"/>
  </p:normalViewPr>
  <p:slideViewPr>
    <p:cSldViewPr>
      <p:cViewPr varScale="1">
        <p:scale>
          <a:sx n="117" d="100"/>
          <a:sy n="117" d="100"/>
        </p:scale>
        <p:origin x="-1506" y="-102"/>
      </p:cViewPr>
      <p:guideLst>
        <p:guide orient="horz" pos="720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slide" Target="slides/slide4.xml"/><Relationship Id="rId39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slideMaster" Target="slideMasters/slideMaster1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font" Target="fonts/font16.fntdata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slide" Target="slides/slide3.xml"/><Relationship Id="rId33" Type="http://schemas.openxmlformats.org/officeDocument/2006/relationships/slide" Target="slides/slide11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slide" Target="slides/slide7.xml"/><Relationship Id="rId41" Type="http://schemas.openxmlformats.org/officeDocument/2006/relationships/font" Target="fonts/font7.fntdata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2.xml"/><Relationship Id="rId32" Type="http://schemas.openxmlformats.org/officeDocument/2006/relationships/slide" Target="slides/slide10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3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slide" Target="slides/slide1.xml"/><Relationship Id="rId28" Type="http://schemas.openxmlformats.org/officeDocument/2006/relationships/slide" Target="slides/slide6.xml"/><Relationship Id="rId36" Type="http://schemas.openxmlformats.org/officeDocument/2006/relationships/font" Target="fonts/font2.fntdata"/><Relationship Id="rId49" Type="http://schemas.openxmlformats.org/officeDocument/2006/relationships/font" Target="fonts/font15.fntdata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slide" Target="slides/slide9.xml"/><Relationship Id="rId44" Type="http://schemas.openxmlformats.org/officeDocument/2006/relationships/font" Target="fonts/font10.fntdata"/><Relationship Id="rId52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slideMaster" Target="slideMasters/slideMaster2.xml"/><Relationship Id="rId27" Type="http://schemas.openxmlformats.org/officeDocument/2006/relationships/slide" Target="slides/slide5.xml"/><Relationship Id="rId30" Type="http://schemas.openxmlformats.org/officeDocument/2006/relationships/slide" Target="slides/slide8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font" Target="fonts/font14.fntdata"/><Relationship Id="rId8" Type="http://schemas.openxmlformats.org/officeDocument/2006/relationships/customXml" Target="../customXml/item8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F3D653-B596-4AF9-AC19-215F95F59B26}" type="datetimeFigureOut">
              <a:rPr lang="en-US" smtClean="0"/>
              <a:pPr/>
              <a:t>11/5/2012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02AC9-2380-4CFD-99FD-81015D54CD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290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7D92D496-DDBD-430F-A239-81B346E3BA13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17702AC9-2380-4CFD-99FD-81015D54CD29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3756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17702AC9-2380-4CFD-99FD-81015D54CD29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1276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17702AC9-2380-4CFD-99FD-81015D54CD29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341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17702AC9-2380-4CFD-99FD-81015D54CD29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6687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17702AC9-2380-4CFD-99FD-81015D54CD29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8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7758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17702AC9-2380-4CFD-99FD-81015D54CD29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6271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.xml"/><Relationship Id="rId7" Type="http://schemas.openxmlformats.org/officeDocument/2006/relationships/tags" Target="../tags/tag6.xml"/><Relationship Id="rId2" Type="http://schemas.openxmlformats.org/officeDocument/2006/relationships/tags" Target="../tags/tag1.xml"/><Relationship Id="rId1" Type="http://schemas.openxmlformats.org/officeDocument/2006/relationships/customXml" Target="../../customXml/item8.xml"/><Relationship Id="rId6" Type="http://schemas.openxmlformats.org/officeDocument/2006/relationships/tags" Target="../tags/tag5.xml"/><Relationship Id="rId11" Type="http://schemas.openxmlformats.org/officeDocument/2006/relationships/image" Target="../media/image4.png"/><Relationship Id="rId5" Type="http://schemas.openxmlformats.org/officeDocument/2006/relationships/tags" Target="../tags/tag4.xml"/><Relationship Id="rId10" Type="http://schemas.openxmlformats.org/officeDocument/2006/relationships/image" Target="../media/image3.png"/><Relationship Id="rId4" Type="http://schemas.openxmlformats.org/officeDocument/2006/relationships/tags" Target="../tags/tag3.xml"/><Relationship Id="rId9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customXml" Target="../../customXml/item12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customXml" Target="../../customXml/item18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customXml" Target="../../customXml/item7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customXml" Target="../../customXml/item4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customXml" Target="../../customXml/item9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2" Type="http://schemas.openxmlformats.org/officeDocument/2006/relationships/tags" Target="../tags/tag12.xml"/><Relationship Id="rId1" Type="http://schemas.openxmlformats.org/officeDocument/2006/relationships/customXml" Target="../../customXml/item2.xml"/><Relationship Id="rId6" Type="http://schemas.openxmlformats.org/officeDocument/2006/relationships/tags" Target="../tags/tag16.xml"/><Relationship Id="rId11" Type="http://schemas.openxmlformats.org/officeDocument/2006/relationships/image" Target="../media/image4.png"/><Relationship Id="rId5" Type="http://schemas.openxmlformats.org/officeDocument/2006/relationships/tags" Target="../tags/tag15.xml"/><Relationship Id="rId10" Type="http://schemas.openxmlformats.org/officeDocument/2006/relationships/image" Target="../media/image3.png"/><Relationship Id="rId4" Type="http://schemas.openxmlformats.org/officeDocument/2006/relationships/tags" Target="../tags/tag14.xml"/><Relationship Id="rId9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2" Type="http://schemas.openxmlformats.org/officeDocument/2006/relationships/tags" Target="../tags/tag18.xml"/><Relationship Id="rId1" Type="http://schemas.openxmlformats.org/officeDocument/2006/relationships/customXml" Target="../../customXml/item17.xml"/><Relationship Id="rId6" Type="http://schemas.openxmlformats.org/officeDocument/2006/relationships/tags" Target="../tags/tag22.xml"/><Relationship Id="rId11" Type="http://schemas.openxmlformats.org/officeDocument/2006/relationships/image" Target="../media/image4.png"/><Relationship Id="rId5" Type="http://schemas.openxmlformats.org/officeDocument/2006/relationships/tags" Target="../tags/tag21.xml"/><Relationship Id="rId10" Type="http://schemas.openxmlformats.org/officeDocument/2006/relationships/image" Target="../media/image3.png"/><Relationship Id="rId4" Type="http://schemas.openxmlformats.org/officeDocument/2006/relationships/tags" Target="../tags/tag20.xml"/><Relationship Id="rId9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customXml" Target="../../customXml/item6.xml"/><Relationship Id="rId4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3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67335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0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0" name="Picture 9" descr="Answer1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5448" y="1852688"/>
            <a:ext cx="857250" cy="857250"/>
          </a:xfrm>
          <a:prstGeom prst="rect">
            <a:avLst/>
          </a:prstGeom>
        </p:spPr>
      </p:pic>
      <p:pic>
        <p:nvPicPr>
          <p:cNvPr id="11" name="Picture 10" descr="Answer2.pn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Picture 11" descr="Answer3.png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5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7" name="Picture 6" descr="Palette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7" name="Picture 6" descr="Palette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2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7" name="Picture 6" descr="Palette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3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7" name="Picture 6" descr="Palette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4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7" name="Picture 6" descr="Palette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 -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2 - 3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ctr" rtl="0" eaLnBrk="1" latinLnBrk="0" hangingPunct="1">
              <a:buNone/>
              <a:defRPr/>
            </a:lvl1pPr>
            <a:lvl2pPr algn="ctr" rtl="0" eaLnBrk="1" latinLnBrk="0" hangingPunct="1">
              <a:buNone/>
              <a:defRPr/>
            </a:lvl2pPr>
            <a:lvl3pPr algn="ctr" rtl="0" eaLnBrk="1" latinLnBrk="0" hangingPunct="1">
              <a:buNone/>
              <a:defRPr/>
            </a:lvl3pPr>
            <a:lvl4pPr algn="ctr" rtl="0" eaLnBrk="1" latinLnBrk="0" hangingPunct="1">
              <a:buNone/>
              <a:defRPr/>
            </a:lvl4pPr>
            <a:lvl5pPr algn="ctr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67335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0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0" name="Picture 9" descr="Answer1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5448" y="1852688"/>
            <a:ext cx="857250" cy="857250"/>
          </a:xfrm>
          <a:prstGeom prst="rect">
            <a:avLst/>
          </a:prstGeom>
        </p:spPr>
      </p:pic>
      <p:pic>
        <p:nvPicPr>
          <p:cNvPr id="11" name="Picture 10" descr="Answer2.pn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Picture 11" descr="Answer3.png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3 - 3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ctr" rtl="0" eaLnBrk="1" latinLnBrk="0" hangingPunct="1">
              <a:buNone/>
              <a:defRPr/>
            </a:lvl1pPr>
            <a:lvl2pPr algn="ctr" rtl="0" eaLnBrk="1" latinLnBrk="0" hangingPunct="1">
              <a:buNone/>
              <a:defRPr/>
            </a:lvl2pPr>
            <a:lvl3pPr algn="ctr" rtl="0" eaLnBrk="1" latinLnBrk="0" hangingPunct="1">
              <a:buNone/>
              <a:defRPr/>
            </a:lvl3pPr>
            <a:lvl4pPr algn="ctr" rtl="0" eaLnBrk="1" latinLnBrk="0" hangingPunct="1">
              <a:buNone/>
              <a:defRPr/>
            </a:lvl4pPr>
            <a:lvl5pPr algn="ctr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67335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0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0" name="Picture 9" descr="Answer1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5448" y="1852688"/>
            <a:ext cx="857250" cy="857250"/>
          </a:xfrm>
          <a:prstGeom prst="rect">
            <a:avLst/>
          </a:prstGeom>
        </p:spPr>
      </p:pic>
      <p:pic>
        <p:nvPicPr>
          <p:cNvPr id="11" name="Picture 10" descr="Answer2.pn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Picture 11" descr="Answer3.png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6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118872" indent="0" algn="ctr" rtl="0" eaLnBrk="1" latinLnBrk="0" hangingPunct="1">
              <a:buNone/>
              <a:defRPr/>
            </a:lvl1pPr>
            <a:lvl2pPr marL="457200" indent="0" algn="ctr" rtl="0" eaLnBrk="1" latinLnBrk="0" hangingPunct="1">
              <a:buNone/>
              <a:defRPr/>
            </a:lvl2pPr>
            <a:lvl3pPr marL="768096" indent="0" algn="ctr" rtl="0" eaLnBrk="1" latinLnBrk="0" hangingPunct="1">
              <a:buNone/>
              <a:defRPr/>
            </a:lvl3pPr>
            <a:lvl4pPr marL="1033272" indent="0" algn="ctr" rtl="0" eaLnBrk="1" latinLnBrk="0" hangingPunct="1">
              <a:buNone/>
              <a:defRPr/>
            </a:lvl4pPr>
            <a:lvl5pPr marL="1243584" indent="0" algn="ctr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7" name="Picture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2068056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5984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1475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7818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707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6840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4407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0223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054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0932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5969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481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660" r:id="rId14"/>
    <p:sldLayoutId id="2147483662" r:id="rId15"/>
    <p:sldLayoutId id="2147483663" r:id="rId16"/>
    <p:sldLayoutId id="2147483664" r:id="rId17"/>
    <p:sldLayoutId id="2147483666" r:id="rId18"/>
    <p:sldLayoutId id="2147483713" r:id="rId19"/>
    <p:sldLayoutId id="2147483714" r:id="rId20"/>
    <p:sldLayoutId id="2147483727" r:id="rId2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258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hyperlink" Target="http://www.microsoft.com/mousemischief" TargetMode="Externa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5" Type="http://schemas.openxmlformats.org/officeDocument/2006/relationships/image" Target="../media/image9.png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tags" Target="../tags/tag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" descr="C:\Users\v-nimojg\Desktop\Mouse3506_300dp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38800" y="304800"/>
            <a:ext cx="3505200" cy="2057400"/>
          </a:xfrm>
          <a:prstGeom prst="rect">
            <a:avLst/>
          </a:prstGeom>
          <a:noFill/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335854" y="5241427"/>
            <a:ext cx="4660546" cy="766043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prstDash val="solid"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302161" y="6400800"/>
            <a:ext cx="8841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Надстройка</a:t>
            </a:r>
            <a:r>
              <a:rPr lang="ru-RU" sz="1200" b="0" i="0" smtClean="0">
                <a:latin typeface="Arial" pitchFamily="34" charset="0"/>
                <a:ea typeface="Segoe UI"/>
                <a:cs typeface="Arial" pitchFamily="34" charset="0"/>
              </a:rPr>
              <a:t> 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Microsoft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®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Mouse Mischief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™</a:t>
            </a:r>
            <a:r>
              <a:rPr lang="ru-RU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</a:t>
            </a:r>
            <a:r>
              <a:rPr lang="ru-RU" sz="12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работает с программами 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Microsoft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®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PowerPoint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®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2010</a:t>
            </a:r>
            <a:r>
              <a:rPr lang="ru-RU" sz="12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или </a:t>
            </a:r>
            <a:br>
              <a:rPr lang="ru-RU" sz="12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</a:b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Microsoft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®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Office PowerPoint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®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2007</a:t>
            </a:r>
            <a:r>
              <a:rPr lang="ru-RU" altLang="ja-JP" sz="12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.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98896" y="3230292"/>
            <a:ext cx="7620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Загрузите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и установите надстройку Mouse Mischief. (Скопируйте и вставьте </a:t>
            </a:r>
            <a:r>
              <a:rPr lang="ru-RU" sz="1400" b="0" i="0" smtClean="0">
                <a:latin typeface="Arial" pitchFamily="34" charset="0"/>
                <a:cs typeface="Arial" pitchFamily="34" charset="0"/>
                <a:hlinkClick r:id="rId5"/>
              </a:rPr>
              <a:t>www.microsoft.com/mousemischief</a:t>
            </a:r>
            <a:r>
              <a:rPr lang="ru-RU" sz="1400" b="0" i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в свой обозреватель, чтобы посетить этот сайт.</a:t>
            </a:r>
            <a:endParaRPr lang="ru-RU" sz="14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0704" y="1009650"/>
            <a:ext cx="552809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>
              <a:buNone/>
            </a:pPr>
            <a:r>
              <a:rPr lang="ru-RU" sz="1300" b="0" i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Для воспроизведения презентации необходима надстройка Microsoft Mouse Mischief. Mouse Mischief позволяет учащимся использовать мыши компьютера для ответов на вопросы и участвовать в заданиях, предлагаемых преподавателем в презентации PowerPoint.</a:t>
            </a:r>
          </a:p>
          <a:p>
            <a:pPr algn="l" defTabSz="914400">
              <a:buNone/>
            </a:pPr>
            <a:r>
              <a:rPr lang="ru-RU" sz="1300" b="0" i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Дополнительную информацию см. по адресу </a:t>
            </a:r>
            <a:r>
              <a:rPr lang="ru-RU" sz="1300" b="0" i="0" smtClean="0">
                <a:latin typeface="Arial" pitchFamily="34" charset="0"/>
                <a:cs typeface="Arial" pitchFamily="34" charset="0"/>
                <a:hlinkClick r:id="rId5"/>
              </a:rPr>
              <a:t>www.microsoft.com/mousemischief</a:t>
            </a:r>
            <a:r>
              <a:rPr lang="ru-RU" sz="1300" b="0" i="0" smtClean="0">
                <a:latin typeface="Arial" pitchFamily="34" charset="0"/>
                <a:cs typeface="Arial" pitchFamily="34" charset="0"/>
              </a:rPr>
              <a:t> </a:t>
            </a:r>
            <a:endParaRPr lang="ru-RU" sz="1300" b="0" i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-3415" y="6324600"/>
            <a:ext cx="9144000" cy="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46002" y="2514600"/>
            <a:ext cx="67431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Загрузите</a:t>
            </a:r>
            <a:r>
              <a:rPr lang="ru-RU" sz="24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Microsoft</a:t>
            </a:r>
            <a:r>
              <a:rPr lang="ru-RU" sz="2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Mouse Mischief</a:t>
            </a:r>
            <a:endParaRPr lang="ru-RU" sz="2400">
              <a:solidFill>
                <a:prstClr val="white">
                  <a:lumMod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04639" y="3023196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Загрузка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и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установка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endParaRPr lang="ru-RU" sz="1600" b="1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04639" y="3852886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Перезапустите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PowerPoint</a:t>
            </a:r>
            <a:endParaRPr lang="ru-RU" sz="1600" b="1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04639" y="4498112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Подготовка</a:t>
            </a:r>
            <a:endParaRPr lang="ru-RU" sz="1600" b="1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7740" y="5117258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Начать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показ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слайдов</a:t>
            </a:r>
            <a:endParaRPr lang="ru-RU" sz="1600" b="1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489207" y="5338407"/>
            <a:ext cx="393039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Для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воспроизведения презентации с поддержкой нескольких мышей, нажмите кнопку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0" i="0" smtClean="0">
                <a:solidFill>
                  <a:srgbClr val="F79646"/>
                </a:solidFill>
                <a:latin typeface="Arial" pitchFamily="34" charset="0"/>
                <a:cs typeface="Arial" pitchFamily="34" charset="0"/>
              </a:rPr>
              <a:t>Воспроизвести презентацию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.  </a:t>
            </a:r>
            <a:endParaRPr lang="ru-RU" sz="14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507522" y="4078666"/>
            <a:ext cx="7620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После выполнения установки перезапустите PowerPoint.  </a:t>
            </a:r>
            <a:endParaRPr lang="ru-RU" sz="14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498896" y="4702625"/>
            <a:ext cx="72735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Используйте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возможности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Mouse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Mischief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на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вкладке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0" i="0" smtClean="0">
                <a:solidFill>
                  <a:srgbClr val="F79646"/>
                </a:solidFill>
                <a:latin typeface="Arial" pitchFamily="34" charset="0"/>
                <a:cs typeface="Arial" pitchFamily="34" charset="0"/>
              </a:rPr>
              <a:t>Несколько мышей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.</a:t>
            </a:r>
            <a:endParaRPr lang="ru-RU" sz="1400" b="0" i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0" y="2362200"/>
            <a:ext cx="9144000" cy="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14400">
              <a:buNone/>
            </a:pPr>
            <a:r>
              <a:rPr lang="ru-RU" sz="2200" b="1" i="0" u="sng" smtClean="0">
                <a:latin typeface="Arial" pitchFamily="34" charset="0"/>
                <a:cs typeface="Arial" pitchFamily="34" charset="0"/>
              </a:rPr>
              <a:t>НАЧНИТЕ С ПРОЧТЕНИЯ ЭТОГО СЛАЙДА!</a:t>
            </a:r>
            <a:r>
              <a:rPr lang="ru-RU" sz="2200" b="1" i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2200" b="1" i="0" smtClean="0">
                <a:latin typeface="Arial" pitchFamily="34" charset="0"/>
                <a:cs typeface="Arial" pitchFamily="34" charset="0"/>
              </a:rPr>
            </a:br>
            <a:r>
              <a:rPr lang="ru-RU" sz="1400" b="0" i="1" smtClean="0">
                <a:latin typeface="Arial" pitchFamily="34" charset="0"/>
                <a:cs typeface="Arial" pitchFamily="34" charset="0"/>
              </a:rPr>
              <a:t>(Это скрытый слайд, он не будет отображаться во время презентации.)</a:t>
            </a:r>
            <a:endParaRPr lang="ru-RU" sz="1400" b="0" i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5668" y="2982433"/>
            <a:ext cx="460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1</a:t>
            </a:r>
            <a:endParaRPr lang="ru-RU" sz="32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85668" y="3805050"/>
            <a:ext cx="460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2</a:t>
            </a:r>
            <a:endParaRPr lang="ru-RU" sz="32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85668" y="4455580"/>
            <a:ext cx="460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3</a:t>
            </a:r>
            <a:endParaRPr lang="ru-RU" sz="32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58770" y="5074725"/>
            <a:ext cx="4783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4</a:t>
            </a:r>
            <a:endParaRPr lang="ru-RU" sz="32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-25177" y="3868831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-25177" y="3039159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-25177" y="4522916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-25177" y="5151755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8" name="Picture 2" descr="C:\Users\a-padono\Documents\Mouse Mischief\UI Assets\Launcher Assets\MouseMischiefLogo_Launche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06" y="657226"/>
            <a:ext cx="5191536" cy="37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6851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1371600" y="1673351"/>
            <a:ext cx="1447800" cy="1215923"/>
          </a:xfrm>
        </p:spPr>
        <p:txBody>
          <a:bodyPr>
            <a:normAutofit/>
          </a:bodyPr>
          <a:lstStyle/>
          <a:p>
            <a:pPr marL="438912" indent="-320040" algn="l" defTabSz="914400">
              <a:buNone/>
            </a:pPr>
            <a:r>
              <a:rPr lang="ru-RU" sz="5400" b="0" i="0" baseline="30000" smtClean="0">
                <a:solidFill>
                  <a:schemeClr val="tx1"/>
                </a:solidFill>
                <a:latin typeface="Corbel"/>
                <a:ea typeface="+mn-ea"/>
                <a:cs typeface="+mn-cs"/>
              </a:rPr>
              <a:t>6</a:t>
            </a:r>
            <a:r>
              <a:rPr lang="ru-RU" sz="5400" b="0" i="0" smtClean="0">
                <a:solidFill>
                  <a:schemeClr val="tx1"/>
                </a:solidFill>
                <a:latin typeface="Corbel"/>
                <a:ea typeface="+mn-ea"/>
                <a:cs typeface="+mn-cs"/>
              </a:rPr>
              <a:t>/</a:t>
            </a:r>
            <a:r>
              <a:rPr lang="ru-RU" sz="5400" b="0" i="0" baseline="-25000" smtClean="0">
                <a:solidFill>
                  <a:schemeClr val="tx1"/>
                </a:solidFill>
                <a:latin typeface="Corbel"/>
                <a:ea typeface="+mn-ea"/>
                <a:cs typeface="+mn-cs"/>
              </a:rPr>
              <a:t>42</a:t>
            </a:r>
            <a:endParaRPr lang="ru-RU" sz="5400" b="0" i="0" baseline="-25000">
              <a:solidFill>
                <a:schemeClr val="tx1"/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1371600" y="3005861"/>
            <a:ext cx="3352800" cy="1215923"/>
          </a:xfrm>
        </p:spPr>
        <p:txBody>
          <a:bodyPr>
            <a:normAutofit/>
          </a:bodyPr>
          <a:lstStyle/>
          <a:p>
            <a:pPr marL="438912" indent="-320040" algn="l" defTabSz="914400">
              <a:buNone/>
            </a:pPr>
            <a:r>
              <a:rPr lang="ru-RU" sz="5400" b="0" i="0" baseline="30000" smtClean="0">
                <a:solidFill>
                  <a:schemeClr val="tx1"/>
                </a:solidFill>
                <a:latin typeface="Corbel"/>
                <a:ea typeface="+mn-ea"/>
                <a:cs typeface="+mn-cs"/>
              </a:rPr>
              <a:t>1</a:t>
            </a:r>
            <a:r>
              <a:rPr lang="ru-RU" sz="5400" b="0" i="0" smtClean="0">
                <a:solidFill>
                  <a:schemeClr val="tx1"/>
                </a:solidFill>
                <a:latin typeface="Corbel"/>
                <a:ea typeface="+mn-ea"/>
                <a:cs typeface="+mn-cs"/>
              </a:rPr>
              <a:t>/</a:t>
            </a:r>
            <a:r>
              <a:rPr lang="ru-RU" sz="5400" b="0" i="0" baseline="-25000" smtClean="0">
                <a:solidFill>
                  <a:schemeClr val="tx1"/>
                </a:solidFill>
                <a:latin typeface="Corbel"/>
                <a:ea typeface="+mn-ea"/>
                <a:cs typeface="+mn-cs"/>
              </a:rPr>
              <a:t>8</a:t>
            </a:r>
            <a:endParaRPr lang="ru-RU" sz="5400" b="0" i="0" baseline="-25000">
              <a:solidFill>
                <a:schemeClr val="tx1"/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4338370"/>
            <a:ext cx="3352800" cy="1376630"/>
          </a:xfrm>
        </p:spPr>
        <p:txBody>
          <a:bodyPr>
            <a:normAutofit/>
          </a:bodyPr>
          <a:lstStyle/>
          <a:p>
            <a:pPr marL="438912" indent="-320040" algn="l" defTabSz="914400">
              <a:buNone/>
            </a:pPr>
            <a:r>
              <a:rPr lang="ru-RU" sz="5400" b="0" i="0" baseline="30000" smtClean="0">
                <a:solidFill>
                  <a:schemeClr val="tx1"/>
                </a:solidFill>
                <a:latin typeface="Corbel"/>
                <a:ea typeface="+mn-ea"/>
                <a:cs typeface="+mn-cs"/>
              </a:rPr>
              <a:t>6</a:t>
            </a:r>
            <a:r>
              <a:rPr lang="ru-RU" sz="5400" b="0" i="0" smtClean="0">
                <a:solidFill>
                  <a:schemeClr val="tx1"/>
                </a:solidFill>
                <a:latin typeface="Corbel"/>
                <a:ea typeface="+mn-ea"/>
                <a:cs typeface="+mn-cs"/>
              </a:rPr>
              <a:t>/</a:t>
            </a:r>
            <a:r>
              <a:rPr lang="ru-RU" sz="5400" b="0" i="0" baseline="-25000" smtClean="0">
                <a:solidFill>
                  <a:schemeClr val="tx1"/>
                </a:solidFill>
                <a:latin typeface="Corbel"/>
                <a:ea typeface="+mn-ea"/>
                <a:cs typeface="+mn-cs"/>
              </a:rPr>
              <a:t>56</a:t>
            </a:r>
            <a:endParaRPr lang="ru-RU" sz="5400" b="0" i="0" baseline="-25000">
              <a:solidFill>
                <a:schemeClr val="tx1"/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52400" y="0"/>
            <a:ext cx="8839200" cy="14478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 spc="0" baseline="0" dirty="0" smtClean="0">
                <a:solidFill>
                  <a:srgbClr val="FFC800"/>
                </a:solidFill>
                <a:effectLst/>
                <a:latin typeface="Arial" pitchFamily="34" charset="0"/>
                <a:ea typeface="+mj-ea"/>
                <a:cs typeface="Arial" pitchFamily="34" charset="0"/>
              </a:rPr>
              <a:t>Как много квадратов на </a:t>
            </a:r>
            <a:r>
              <a:rPr lang="ru-RU" sz="3600" b="1" i="0" u="none" strike="noStrike" cap="none" spc="0" dirty="0" smtClean="0">
                <a:solidFill>
                  <a:srgbClr val="FFC800"/>
                </a:solidFill>
                <a:effectLst/>
                <a:latin typeface="Arial" pitchFamily="34" charset="0"/>
                <a:ea typeface="+mj-ea"/>
                <a:cs typeface="Arial" pitchFamily="34" charset="0"/>
              </a:rPr>
              <a:t>доске закрашено красными окружностями?</a:t>
            </a:r>
            <a:r>
              <a:rPr lang="ru-RU" sz="3600" b="1" i="0" u="none" strike="noStrike" cap="none" spc="0" baseline="0" dirty="0" smtClean="0">
                <a:solidFill>
                  <a:srgbClr val="FFC80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endParaRPr lang="ru-RU" sz="3600" b="1" i="0" u="none" strike="noStrike" cap="none" spc="0" baseline="0" dirty="0">
              <a:solidFill>
                <a:srgbClr val="FFC8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026" name="Picture 2" descr="C:\Users\v-nimojg\Desktop\ClipArt2\fraction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1752600"/>
            <a:ext cx="3325226" cy="4495800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76200"/>
            <a:ext cx="8382000" cy="1143000"/>
          </a:xfrm>
        </p:spPr>
        <p:txBody>
          <a:bodyPr>
            <a:normAutofit fontScale="90000"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ru-RU" sz="4500" b="1" i="0" dirty="0" smtClean="0">
                <a:solidFill>
                  <a:srgbClr val="FFC800"/>
                </a:solidFill>
                <a:latin typeface="Arial" pitchFamily="34" charset="0"/>
                <a:cs typeface="Arial" pitchFamily="34" charset="0"/>
              </a:rPr>
              <a:t>Закрасьте фигуры в соответствии с описаниями.  </a:t>
            </a:r>
            <a:endParaRPr lang="ru-RU" sz="4500" b="1" i="0" dirty="0">
              <a:solidFill>
                <a:srgbClr val="FFC8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37613" y="1502228"/>
            <a:ext cx="36440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200" b="0" i="0" baseline="3000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0" i="0" baseline="-2500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   окружностей </a:t>
            </a:r>
            <a:r>
              <a:rPr lang="ru-RU" sz="2200" b="1" i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красные</a:t>
            </a:r>
            <a:endParaRPr lang="ru-RU" sz="2200" b="1" i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6800" y="3352800"/>
            <a:ext cx="38677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200" b="0" i="0" baseline="3000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0" i="0" baseline="-25000" smtClean="0">
                <a:latin typeface="Arial" pitchFamily="34" charset="0"/>
                <a:cs typeface="Arial" pitchFamily="34" charset="0"/>
              </a:rPr>
              <a:t>8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   треугольников </a:t>
            </a:r>
            <a:r>
              <a:rPr lang="ru-RU" sz="2200" b="1" i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зеленые</a:t>
            </a:r>
            <a:endParaRPr lang="ru-RU" sz="2200" b="1" i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43500" y="1524000"/>
            <a:ext cx="32061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0" i="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2200" b="0" i="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0" i="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200" b="0" i="0" dirty="0" smtClean="0">
                <a:latin typeface="Arial" pitchFamily="34" charset="0"/>
                <a:cs typeface="Arial" pitchFamily="34" charset="0"/>
              </a:rPr>
              <a:t>   квадратов </a:t>
            </a:r>
            <a:r>
              <a:rPr lang="ru-RU" altLang="zh-CN" sz="22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желтый</a:t>
            </a:r>
            <a:endParaRPr lang="ru-RU" sz="2200" b="1" i="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6800" y="5029200"/>
            <a:ext cx="43123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200" b="0" i="0" baseline="3000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0" i="0" baseline="-2500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   прямоугольников </a:t>
            </a:r>
            <a:r>
              <a:rPr lang="ru-RU" sz="2200" b="1" i="0" smtClean="0">
                <a:solidFill>
                  <a:srgbClr val="941C97"/>
                </a:solidFill>
                <a:latin typeface="Arial" pitchFamily="34" charset="0"/>
                <a:cs typeface="Arial" pitchFamily="34" charset="0"/>
              </a:rPr>
              <a:t>лиловые</a:t>
            </a:r>
            <a:endParaRPr lang="ru-RU" sz="2200" b="1" i="0">
              <a:solidFill>
                <a:srgbClr val="941C9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14950" y="5050972"/>
            <a:ext cx="35093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200" b="0" i="0" baseline="30000" smtClean="0">
                <a:latin typeface="Arial" pitchFamily="34" charset="0"/>
                <a:cs typeface="Arial" pitchFamily="34" charset="0"/>
              </a:rPr>
              <a:t>0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0" i="0" baseline="-2500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   окружностей </a:t>
            </a:r>
            <a:r>
              <a:rPr lang="ru-RU" sz="2200" b="1" i="0" smtClean="0">
                <a:latin typeface="Arial" pitchFamily="34" charset="0"/>
                <a:cs typeface="Arial" pitchFamily="34" charset="0"/>
              </a:rPr>
              <a:t>черные</a:t>
            </a:r>
            <a:endParaRPr lang="ru-RU" sz="2200" b="1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72718" y="5791200"/>
            <a:ext cx="914400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129918" y="5791200"/>
            <a:ext cx="914400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87118" y="5791200"/>
            <a:ext cx="914400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219700" y="3189514"/>
            <a:ext cx="397192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200" b="0" i="0" baseline="3000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0" i="0" baseline="-25000" smtClean="0">
                <a:latin typeface="Arial" pitchFamily="34" charset="0"/>
                <a:cs typeface="Arial" pitchFamily="34" charset="0"/>
              </a:rPr>
              <a:t>10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   треугольников </a:t>
            </a:r>
            <a:r>
              <a:rPr lang="ru-RU" sz="2200" b="1" i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зеленые</a:t>
            </a:r>
            <a:endParaRPr lang="ru-RU" sz="2200" b="1" i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230916" y="3494314"/>
            <a:ext cx="39745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200" b="0" i="0" baseline="3000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0" i="0" baseline="-25000" smtClean="0">
                <a:latin typeface="Arial" pitchFamily="34" charset="0"/>
                <a:cs typeface="Arial" pitchFamily="34" charset="0"/>
              </a:rPr>
              <a:t>10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   треугольников </a:t>
            </a:r>
            <a:r>
              <a:rPr lang="ru-RU" sz="2200" b="1" i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красные</a:t>
            </a:r>
            <a:endParaRPr lang="ru-RU" sz="2200" b="1" i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14950" y="5355772"/>
            <a:ext cx="36327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200" b="0" i="0" baseline="3000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0" i="0" baseline="-2500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   окружностей </a:t>
            </a:r>
            <a:r>
              <a:rPr lang="ru-RU" sz="2200" b="1" i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голубые</a:t>
            </a:r>
            <a:endParaRPr lang="ru-RU" sz="2200" b="1" i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143500" y="1840468"/>
            <a:ext cx="3182603" cy="43088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200" b="0" i="0" baseline="3000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0" i="0" baseline="-2500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   квадратов </a:t>
            </a:r>
            <a:r>
              <a:rPr lang="ru-RU" sz="2200" b="1" i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черные</a:t>
            </a:r>
            <a:endParaRPr lang="ru-RU" sz="2200" b="1" i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070482" y="5345668"/>
            <a:ext cx="42246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200" b="0" i="0" baseline="3000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0" i="0" baseline="-2500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   прямоугольников </a:t>
            </a:r>
            <a:r>
              <a:rPr lang="ru-RU" sz="2200" b="1" i="0" smtClean="0">
                <a:solidFill>
                  <a:srgbClr val="1A10E6"/>
                </a:solidFill>
                <a:latin typeface="Arial" pitchFamily="34" charset="0"/>
                <a:cs typeface="Arial" pitchFamily="34" charset="0"/>
              </a:rPr>
              <a:t>голубые</a:t>
            </a:r>
            <a:endParaRPr lang="ru-RU" sz="2200" b="1" i="0">
              <a:solidFill>
                <a:srgbClr val="1A10E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066800" y="3669268"/>
            <a:ext cx="38703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200" b="0" i="0" baseline="30000" smtClean="0">
                <a:latin typeface="Arial" pitchFamily="34" charset="0"/>
                <a:cs typeface="Arial" pitchFamily="34" charset="0"/>
              </a:rPr>
              <a:t>7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0" i="0" baseline="-25000" smtClean="0">
                <a:latin typeface="Arial" pitchFamily="34" charset="0"/>
                <a:cs typeface="Arial" pitchFamily="34" charset="0"/>
              </a:rPr>
              <a:t>8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   треугольников </a:t>
            </a:r>
            <a:r>
              <a:rPr lang="ru-RU" sz="2200" b="1" i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красные</a:t>
            </a:r>
            <a:endParaRPr lang="ru-RU" sz="2200" b="1" i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037613" y="1807028"/>
            <a:ext cx="36327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200" b="0" i="0" baseline="3000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0" i="0" baseline="-2500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   окружностей </a:t>
            </a:r>
            <a:r>
              <a:rPr lang="ru-RU" sz="2200" b="1" i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голубые</a:t>
            </a:r>
            <a:endParaRPr lang="ru-RU" sz="2200" b="1" i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019800" y="2346960"/>
            <a:ext cx="1097280" cy="5486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598920" y="2346960"/>
            <a:ext cx="1097280" cy="5486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132320" y="2346960"/>
            <a:ext cx="1097280" cy="5486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905000" y="230124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2438400" y="230124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971800" y="230124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2133600" y="275844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2743200" y="275844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Isosceles Triangle 64"/>
          <p:cNvSpPr>
            <a:spLocks noChangeAspect="1"/>
          </p:cNvSpPr>
          <p:nvPr/>
        </p:nvSpPr>
        <p:spPr>
          <a:xfrm>
            <a:off x="1621972" y="428244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Isosceles Triangle 65"/>
          <p:cNvSpPr>
            <a:spLocks noChangeAspect="1"/>
          </p:cNvSpPr>
          <p:nvPr/>
        </p:nvSpPr>
        <p:spPr>
          <a:xfrm>
            <a:off x="2072640" y="428244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Isosceles Triangle 66"/>
          <p:cNvSpPr>
            <a:spLocks noChangeAspect="1"/>
          </p:cNvSpPr>
          <p:nvPr/>
        </p:nvSpPr>
        <p:spPr>
          <a:xfrm>
            <a:off x="2529840" y="428244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Isosceles Triangle 67"/>
          <p:cNvSpPr>
            <a:spLocks noChangeAspect="1"/>
          </p:cNvSpPr>
          <p:nvPr/>
        </p:nvSpPr>
        <p:spPr>
          <a:xfrm>
            <a:off x="2987040" y="428244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Isosceles Triangle 68"/>
          <p:cNvSpPr>
            <a:spLocks noChangeAspect="1"/>
          </p:cNvSpPr>
          <p:nvPr/>
        </p:nvSpPr>
        <p:spPr>
          <a:xfrm>
            <a:off x="3444240" y="428244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Isosceles Triangle 69"/>
          <p:cNvSpPr>
            <a:spLocks noChangeAspect="1"/>
          </p:cNvSpPr>
          <p:nvPr/>
        </p:nvSpPr>
        <p:spPr>
          <a:xfrm>
            <a:off x="4343400" y="428244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Isosceles Triangle 70"/>
          <p:cNvSpPr>
            <a:spLocks noChangeAspect="1"/>
          </p:cNvSpPr>
          <p:nvPr/>
        </p:nvSpPr>
        <p:spPr>
          <a:xfrm>
            <a:off x="1186542" y="428244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Isosceles Triangle 71"/>
          <p:cNvSpPr>
            <a:spLocks noChangeAspect="1"/>
          </p:cNvSpPr>
          <p:nvPr/>
        </p:nvSpPr>
        <p:spPr>
          <a:xfrm>
            <a:off x="3901440" y="428244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Oval 72"/>
          <p:cNvSpPr>
            <a:spLocks noChangeAspect="1"/>
          </p:cNvSpPr>
          <p:nvPr/>
        </p:nvSpPr>
        <p:spPr>
          <a:xfrm>
            <a:off x="5867400" y="601980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Oval 73"/>
          <p:cNvSpPr>
            <a:spLocks noChangeAspect="1"/>
          </p:cNvSpPr>
          <p:nvPr/>
        </p:nvSpPr>
        <p:spPr>
          <a:xfrm>
            <a:off x="6335486" y="601980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Oval 74"/>
          <p:cNvSpPr>
            <a:spLocks noChangeAspect="1"/>
          </p:cNvSpPr>
          <p:nvPr/>
        </p:nvSpPr>
        <p:spPr>
          <a:xfrm>
            <a:off x="6792686" y="601980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Oval 75"/>
          <p:cNvSpPr>
            <a:spLocks noChangeAspect="1"/>
          </p:cNvSpPr>
          <p:nvPr/>
        </p:nvSpPr>
        <p:spPr>
          <a:xfrm>
            <a:off x="7249886" y="601980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Oval 76"/>
          <p:cNvSpPr>
            <a:spLocks noChangeAspect="1"/>
          </p:cNvSpPr>
          <p:nvPr/>
        </p:nvSpPr>
        <p:spPr>
          <a:xfrm>
            <a:off x="7711440" y="601980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Oval 77"/>
          <p:cNvSpPr>
            <a:spLocks noChangeAspect="1"/>
          </p:cNvSpPr>
          <p:nvPr/>
        </p:nvSpPr>
        <p:spPr>
          <a:xfrm>
            <a:off x="8157754" y="601980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Isosceles Triangle 83"/>
          <p:cNvSpPr>
            <a:spLocks noChangeAspect="1"/>
          </p:cNvSpPr>
          <p:nvPr/>
        </p:nvSpPr>
        <p:spPr>
          <a:xfrm>
            <a:off x="6574972" y="396240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Isosceles Triangle 84"/>
          <p:cNvSpPr>
            <a:spLocks noChangeAspect="1"/>
          </p:cNvSpPr>
          <p:nvPr/>
        </p:nvSpPr>
        <p:spPr>
          <a:xfrm>
            <a:off x="7025640" y="396240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Isosceles Triangle 85"/>
          <p:cNvSpPr>
            <a:spLocks noChangeAspect="1"/>
          </p:cNvSpPr>
          <p:nvPr/>
        </p:nvSpPr>
        <p:spPr>
          <a:xfrm>
            <a:off x="7482840" y="396240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Isosceles Triangle 86"/>
          <p:cNvSpPr>
            <a:spLocks noChangeAspect="1"/>
          </p:cNvSpPr>
          <p:nvPr/>
        </p:nvSpPr>
        <p:spPr>
          <a:xfrm>
            <a:off x="7940040" y="396240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Isosceles Triangle 87"/>
          <p:cNvSpPr>
            <a:spLocks noChangeAspect="1"/>
          </p:cNvSpPr>
          <p:nvPr/>
        </p:nvSpPr>
        <p:spPr>
          <a:xfrm>
            <a:off x="6139542" y="396240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Isosceles Triangle 88"/>
          <p:cNvSpPr>
            <a:spLocks noChangeAspect="1"/>
          </p:cNvSpPr>
          <p:nvPr/>
        </p:nvSpPr>
        <p:spPr>
          <a:xfrm>
            <a:off x="6574972" y="4474028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Isosceles Triangle 89"/>
          <p:cNvSpPr>
            <a:spLocks noChangeAspect="1"/>
          </p:cNvSpPr>
          <p:nvPr/>
        </p:nvSpPr>
        <p:spPr>
          <a:xfrm>
            <a:off x="7025640" y="4474028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Isosceles Triangle 90"/>
          <p:cNvSpPr>
            <a:spLocks noChangeAspect="1"/>
          </p:cNvSpPr>
          <p:nvPr/>
        </p:nvSpPr>
        <p:spPr>
          <a:xfrm>
            <a:off x="7482840" y="4474028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Isosceles Triangle 91"/>
          <p:cNvSpPr>
            <a:spLocks noChangeAspect="1"/>
          </p:cNvSpPr>
          <p:nvPr/>
        </p:nvSpPr>
        <p:spPr>
          <a:xfrm>
            <a:off x="7940040" y="4474028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Isosceles Triangle 92"/>
          <p:cNvSpPr>
            <a:spLocks noChangeAspect="1"/>
          </p:cNvSpPr>
          <p:nvPr/>
        </p:nvSpPr>
        <p:spPr>
          <a:xfrm>
            <a:off x="6139542" y="4474028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0"/>
              </a:spcBef>
              <a:buNone/>
            </a:pPr>
            <a:r>
              <a:rPr lang="ru-RU" sz="4500" b="1" i="0" smtClean="0">
                <a:solidFill>
                  <a:srgbClr val="FFC800"/>
                </a:solidFill>
                <a:latin typeface="Arial" pitchFamily="34" charset="0"/>
                <a:cs typeface="Arial" pitchFamily="34" charset="0"/>
              </a:rPr>
              <a:t>Дроби</a:t>
            </a:r>
            <a:endParaRPr lang="ru-RU" sz="4500" b="1" i="0">
              <a:solidFill>
                <a:srgbClr val="FFC8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 rot="2770092">
            <a:off x="936146" y="2277819"/>
            <a:ext cx="1508369" cy="14709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Oval 4"/>
          <p:cNvSpPr/>
          <p:nvPr/>
        </p:nvSpPr>
        <p:spPr>
          <a:xfrm>
            <a:off x="3657600" y="3733800"/>
            <a:ext cx="1447800" cy="1371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Isosceles Triangle 5"/>
          <p:cNvSpPr/>
          <p:nvPr/>
        </p:nvSpPr>
        <p:spPr>
          <a:xfrm>
            <a:off x="3200400" y="1828800"/>
            <a:ext cx="1752600" cy="175260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ight Triangle 6"/>
          <p:cNvSpPr/>
          <p:nvPr/>
        </p:nvSpPr>
        <p:spPr>
          <a:xfrm>
            <a:off x="5791200" y="3352800"/>
            <a:ext cx="2895600" cy="2514600"/>
          </a:xfrm>
          <a:prstGeom prst="rtTriangle">
            <a:avLst/>
          </a:prstGeom>
          <a:solidFill>
            <a:srgbClr val="00B050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Straight Connector 8"/>
          <p:cNvCxnSpPr>
            <a:stCxn id="5" idx="0"/>
            <a:endCxn id="5" idx="4"/>
          </p:cNvCxnSpPr>
          <p:nvPr/>
        </p:nvCxnSpPr>
        <p:spPr>
          <a:xfrm rot="16200000" flipH="1">
            <a:off x="3695700" y="4419600"/>
            <a:ext cx="1371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2"/>
            <a:endCxn id="5" idx="6"/>
          </p:cNvCxnSpPr>
          <p:nvPr/>
        </p:nvCxnSpPr>
        <p:spPr>
          <a:xfrm rot="10800000" flipH="1">
            <a:off x="3657600" y="4419600"/>
            <a:ext cx="1447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Triangle 11"/>
          <p:cNvSpPr/>
          <p:nvPr/>
        </p:nvSpPr>
        <p:spPr>
          <a:xfrm>
            <a:off x="838200" y="5029200"/>
            <a:ext cx="1219200" cy="1143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Right Triangle 12"/>
          <p:cNvSpPr/>
          <p:nvPr/>
        </p:nvSpPr>
        <p:spPr>
          <a:xfrm rot="10800000">
            <a:off x="838200" y="5029200"/>
            <a:ext cx="1219200" cy="1143000"/>
          </a:xfrm>
          <a:prstGeom prst="rt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647700" y="3009900"/>
            <a:ext cx="2057400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968554">
            <a:off x="5349449" y="1695502"/>
            <a:ext cx="99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ru-RU" sz="4400" b="0" i="0" smtClean="0">
                <a:latin typeface="Corbel"/>
                <a:ea typeface="+mn-ea"/>
                <a:cs typeface="+mn-cs"/>
              </a:rPr>
              <a:t>1/2</a:t>
            </a:r>
            <a:endParaRPr lang="ru-RU" sz="4400" b="0" i="0">
              <a:latin typeface="Corbel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5200" y="5638800"/>
            <a:ext cx="1066800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ru-RU" sz="4400" b="0" i="0" smtClean="0">
                <a:latin typeface="Corbel"/>
                <a:ea typeface="+mn-ea"/>
                <a:cs typeface="+mn-cs"/>
              </a:rPr>
              <a:t>3/4</a:t>
            </a:r>
            <a:endParaRPr lang="ru-RU" sz="4400" b="0" i="0">
              <a:latin typeface="Corbel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58000" y="2590800"/>
            <a:ext cx="6096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/>
          <p:cNvSpPr/>
          <p:nvPr/>
        </p:nvSpPr>
        <p:spPr>
          <a:xfrm>
            <a:off x="7467600" y="2590800"/>
            <a:ext cx="609600" cy="1143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/>
          <p:cNvSpPr/>
          <p:nvPr/>
        </p:nvSpPr>
        <p:spPr>
          <a:xfrm>
            <a:off x="8077200" y="2590800"/>
            <a:ext cx="609600" cy="1143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2514600" y="1905000"/>
            <a:ext cx="99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ru-RU" sz="4400" b="0" i="0" smtClean="0">
                <a:latin typeface="Corbel"/>
                <a:ea typeface="+mn-ea"/>
                <a:cs typeface="+mn-cs"/>
              </a:rPr>
              <a:t>1/8</a:t>
            </a:r>
            <a:endParaRPr lang="ru-RU" sz="4400" b="0" i="0">
              <a:latin typeface="Corbel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 rot="20427725">
            <a:off x="7924800" y="4343400"/>
            <a:ext cx="99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ru-RU" sz="4400" b="0" i="0" smtClean="0">
                <a:latin typeface="Corbel"/>
                <a:ea typeface="+mn-ea"/>
                <a:cs typeface="+mn-cs"/>
              </a:rPr>
              <a:t>6/8</a:t>
            </a:r>
            <a:endParaRPr lang="ru-RU" sz="4400" b="0" i="0">
              <a:latin typeface="Corbel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 rot="20872610">
            <a:off x="457200" y="3886200"/>
            <a:ext cx="99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ru-RU" sz="4400" b="0" i="0" smtClean="0">
                <a:latin typeface="Corbel"/>
                <a:ea typeface="+mn-ea"/>
                <a:cs typeface="+mn-cs"/>
              </a:rPr>
              <a:t>1/3</a:t>
            </a:r>
            <a:endParaRPr lang="ru-RU" sz="4400" b="0" i="0">
              <a:latin typeface="Corbel"/>
              <a:ea typeface="+mn-ea"/>
              <a:cs typeface="+mn-cs"/>
            </a:endParaRPr>
          </a:p>
        </p:txBody>
      </p:sp>
      <p:cxnSp>
        <p:nvCxnSpPr>
          <p:cNvPr id="28" name="Straight Connector 27"/>
          <p:cNvCxnSpPr>
            <a:stCxn id="7" idx="2"/>
            <a:endCxn id="7" idx="5"/>
          </p:cNvCxnSpPr>
          <p:nvPr/>
        </p:nvCxnSpPr>
        <p:spPr>
          <a:xfrm rot="5400000" flipH="1" flipV="1">
            <a:off x="5886450" y="4514850"/>
            <a:ext cx="1257300" cy="1447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0"/>
              </a:spcBef>
              <a:buNone/>
            </a:pPr>
            <a:r>
              <a:rPr lang="ru-RU" sz="4500" b="1" i="0" smtClean="0">
                <a:solidFill>
                  <a:srgbClr val="FFC800"/>
                </a:solidFill>
                <a:latin typeface="Arial" pitchFamily="34" charset="0"/>
                <a:cs typeface="Arial" pitchFamily="34" charset="0"/>
              </a:rPr>
              <a:t>Дробь - это часть целого</a:t>
            </a:r>
            <a:endParaRPr lang="ru-RU" sz="4500" b="1" i="0">
              <a:solidFill>
                <a:srgbClr val="FFC8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2362200"/>
            <a:ext cx="1143000" cy="106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Isosceles Triangle 4"/>
          <p:cNvSpPr/>
          <p:nvPr/>
        </p:nvSpPr>
        <p:spPr>
          <a:xfrm>
            <a:off x="1600200" y="2362200"/>
            <a:ext cx="1219200" cy="1066800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3048000" y="2362200"/>
            <a:ext cx="1219200" cy="1143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ight Triangle 6"/>
          <p:cNvSpPr/>
          <p:nvPr/>
        </p:nvSpPr>
        <p:spPr>
          <a:xfrm>
            <a:off x="4572000" y="2286000"/>
            <a:ext cx="1295400" cy="1219200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87009"/>
          </a:xfrm>
        </p:spPr>
        <p:txBody>
          <a:bodyPr>
            <a:normAutofit fontScale="40000" lnSpcReduction="20000"/>
          </a:bodyPr>
          <a:lstStyle/>
          <a:p>
            <a:pPr marL="438912" indent="-320040" algn="l" defTabSz="914400">
              <a:buNone/>
            </a:pPr>
            <a:endParaRPr lang="ru-RU" sz="2800" smtClean="0">
              <a:latin typeface="Arial" pitchFamily="34" charset="0"/>
              <a:cs typeface="Arial" pitchFamily="34" charset="0"/>
            </a:endParaRPr>
          </a:p>
          <a:p>
            <a:pPr marL="438912" indent="-320040" algn="l" defTabSz="914400">
              <a:buNone/>
            </a:pPr>
            <a:r>
              <a:rPr lang="ru-RU" sz="5900" b="0" i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Эти фигуры целые:</a:t>
            </a:r>
            <a:endParaRPr lang="ru-RU" sz="5900" b="0" i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0386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ru-RU" sz="2400" b="0" i="0" smtClean="0">
                <a:latin typeface="Arial" pitchFamily="34" charset="0"/>
                <a:cs typeface="Arial" pitchFamily="34" charset="0"/>
              </a:rPr>
              <a:t>Эти фигуры поделены на две равные части:</a:t>
            </a:r>
            <a:endParaRPr lang="ru-RU" sz="24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3048000" y="4648200"/>
            <a:ext cx="1219200" cy="1143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4" name="Straight Connector 53"/>
          <p:cNvCxnSpPr>
            <a:stCxn id="52" idx="1"/>
            <a:endCxn id="52" idx="5"/>
          </p:cNvCxnSpPr>
          <p:nvPr/>
        </p:nvCxnSpPr>
        <p:spPr>
          <a:xfrm rot="16200000" flipH="1">
            <a:off x="3253488" y="4788648"/>
            <a:ext cx="808224" cy="86210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ight Triangle 54"/>
          <p:cNvSpPr/>
          <p:nvPr/>
        </p:nvSpPr>
        <p:spPr>
          <a:xfrm>
            <a:off x="4648200" y="4572000"/>
            <a:ext cx="1295400" cy="1219200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8" name="Straight Connector 57"/>
          <p:cNvCxnSpPr>
            <a:stCxn id="55" idx="2"/>
            <a:endCxn id="55" idx="5"/>
          </p:cNvCxnSpPr>
          <p:nvPr/>
        </p:nvCxnSpPr>
        <p:spPr>
          <a:xfrm rot="5400000" flipH="1" flipV="1">
            <a:off x="4667250" y="5162550"/>
            <a:ext cx="609600" cy="64770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Isosceles Triangle 58"/>
          <p:cNvSpPr/>
          <p:nvPr/>
        </p:nvSpPr>
        <p:spPr>
          <a:xfrm>
            <a:off x="1600200" y="4724400"/>
            <a:ext cx="1219200" cy="1066800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1" name="Straight Connector 60"/>
          <p:cNvCxnSpPr>
            <a:stCxn id="59" idx="0"/>
            <a:endCxn id="59" idx="3"/>
          </p:cNvCxnSpPr>
          <p:nvPr/>
        </p:nvCxnSpPr>
        <p:spPr>
          <a:xfrm rot="16200000" flipH="1">
            <a:off x="1676400" y="5257800"/>
            <a:ext cx="1066800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228600" y="4724400"/>
            <a:ext cx="1143000" cy="106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4" name="Straight Connector 63"/>
          <p:cNvCxnSpPr>
            <a:stCxn id="62" idx="1"/>
            <a:endCxn id="62" idx="3"/>
          </p:cNvCxnSpPr>
          <p:nvPr/>
        </p:nvCxnSpPr>
        <p:spPr>
          <a:xfrm rot="10800000" flipH="1">
            <a:off x="228600" y="5257800"/>
            <a:ext cx="11430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0" y="59436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ru-RU" sz="2000" b="0" i="0" smtClean="0">
                <a:latin typeface="Arial" pitchFamily="34" charset="0"/>
                <a:cs typeface="Arial" pitchFamily="34" charset="0"/>
              </a:rPr>
              <a:t>Каждая часть составляет ½ от целого. Число ½ является дробью.</a:t>
            </a:r>
            <a:endParaRPr lang="ru-RU" sz="2000" b="0" i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>
            <a:off x="0" y="38862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686800" cy="1252728"/>
          </a:xfrm>
        </p:spPr>
        <p:txBody>
          <a:bodyPr>
            <a:normAutofit fontScale="90000"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ru-RU" sz="4500" b="1" i="0" smtClean="0">
                <a:solidFill>
                  <a:srgbClr val="FFC800"/>
                </a:solidFill>
                <a:latin typeface="Arial" pitchFamily="34" charset="0"/>
                <a:cs typeface="Arial" pitchFamily="34" charset="0"/>
              </a:rPr>
              <a:t>Дробь является частью целого</a:t>
            </a:r>
            <a:endParaRPr lang="ru-RU" sz="4500" b="1" i="0">
              <a:solidFill>
                <a:srgbClr val="FFC8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7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57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altLang="zh-CN" sz="2400" smtClean="0">
                <a:latin typeface="Arial" pitchFamily="34" charset="0"/>
                <a:ea typeface="宋体" pitchFamily="2" charset="-122"/>
                <a:cs typeface="Arial" pitchFamily="34" charset="0"/>
              </a:rPr>
              <a:t>Эти фигуры поделены на </a:t>
            </a:r>
            <a:r>
              <a:rPr lang="ru-RU" altLang="zh-CN" sz="240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altLang="zh-CN" sz="2400" smtClean="0">
                <a:latin typeface="Arial" pitchFamily="34" charset="0"/>
                <a:ea typeface="宋体" pitchFamily="2" charset="-122"/>
                <a:cs typeface="Arial" pitchFamily="34" charset="0"/>
              </a:rPr>
              <a:t> равные части :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2286000"/>
            <a:ext cx="1143000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>
            <a:off x="1600200" y="2286000"/>
            <a:ext cx="1371600" cy="1143000"/>
          </a:xfrm>
          <a:prstGeom prst="triangle">
            <a:avLst>
              <a:gd name="adj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048000" y="2362200"/>
            <a:ext cx="1219200" cy="1143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0" y="2438400"/>
            <a:ext cx="1371600" cy="990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4533900" y="2933700"/>
            <a:ext cx="990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4991100" y="2933700"/>
            <a:ext cx="990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7" idx="4"/>
          </p:cNvCxnSpPr>
          <p:nvPr/>
        </p:nvCxnSpPr>
        <p:spPr>
          <a:xfrm rot="5400000">
            <a:off x="3390900" y="3238500"/>
            <a:ext cx="533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657600" y="2667000"/>
            <a:ext cx="533400" cy="3048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124200" y="2628899"/>
            <a:ext cx="533400" cy="34290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28600" y="2667000"/>
            <a:ext cx="1143000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28600" y="3048000"/>
            <a:ext cx="1143000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281646" y="2307771"/>
            <a:ext cx="0" cy="69668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1628503" y="3004457"/>
            <a:ext cx="646611" cy="4180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286000" y="3013166"/>
            <a:ext cx="657497" cy="4093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50800" y="35052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ru-RU" sz="2000" b="0" i="0" smtClean="0">
                <a:latin typeface="Arial" pitchFamily="34" charset="0"/>
                <a:cs typeface="Arial" pitchFamily="34" charset="0"/>
              </a:rPr>
              <a:t>Каждая часть составляет 1/3 от целого. Число 1/3 является дробью.</a:t>
            </a:r>
            <a:endParaRPr lang="ru-RU" sz="20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28600" y="4953000"/>
            <a:ext cx="1143000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1752600" y="4953000"/>
            <a:ext cx="1219200" cy="1143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352800" y="5105400"/>
            <a:ext cx="1371600" cy="990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0" y="41148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Content Placeholder 7"/>
          <p:cNvSpPr txBox="1">
            <a:spLocks/>
          </p:cNvSpPr>
          <p:nvPr/>
        </p:nvSpPr>
        <p:spPr>
          <a:xfrm>
            <a:off x="-12700" y="4321366"/>
            <a:ext cx="9144000" cy="434609"/>
          </a:xfrm>
          <a:prstGeom prst="rect">
            <a:avLst/>
          </a:prstGeom>
        </p:spPr>
        <p:txBody>
          <a:bodyPr vert="horz" lIns="54864" tIns="91440" rtlCol="0">
            <a:noAutofit/>
          </a:bodyPr>
          <a:lstStyle/>
          <a:p>
            <a:pPr marL="438150" indent="-319088">
              <a:lnSpc>
                <a:spcPct val="80000"/>
              </a:lnSpc>
            </a:pPr>
            <a:r>
              <a:rPr lang="ru-RU" altLang="zh-CN" sz="2400" smtClean="0">
                <a:latin typeface="Arial" pitchFamily="34" charset="0"/>
                <a:ea typeface="宋体" pitchFamily="2" charset="-122"/>
                <a:cs typeface="Arial" pitchFamily="34" charset="0"/>
              </a:rPr>
              <a:t>Эти фигуры поделены на </a:t>
            </a:r>
            <a:r>
              <a:rPr lang="ru-RU" altLang="zh-CN" sz="240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altLang="zh-CN" sz="2400" smtClean="0">
                <a:latin typeface="Arial" pitchFamily="34" charset="0"/>
                <a:ea typeface="宋体" pitchFamily="2" charset="-122"/>
                <a:cs typeface="Arial" pitchFamily="34" charset="0"/>
              </a:rPr>
              <a:t> равные части :</a:t>
            </a:r>
            <a:endParaRPr lang="ru-RU" altLang="zh-CN" sz="2400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0800" y="62484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ru-RU" sz="2000" b="0" i="0" smtClean="0">
                <a:latin typeface="Arial" pitchFamily="34" charset="0"/>
                <a:cs typeface="Arial" pitchFamily="34" charset="0"/>
              </a:rPr>
              <a:t>Каждая часть составляет 1/4 от целого. Число 1/4 является дробью.</a:t>
            </a:r>
            <a:endParaRPr lang="ru-RU" sz="2000" b="0" i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9" name="Straight Connector 68"/>
          <p:cNvCxnSpPr>
            <a:stCxn id="61" idx="0"/>
            <a:endCxn id="61" idx="2"/>
          </p:cNvCxnSpPr>
          <p:nvPr/>
        </p:nvCxnSpPr>
        <p:spPr>
          <a:xfrm rot="16200000" flipH="1">
            <a:off x="3543300" y="5600700"/>
            <a:ext cx="990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61" idx="1"/>
            <a:endCxn id="61" idx="3"/>
          </p:cNvCxnSpPr>
          <p:nvPr/>
        </p:nvCxnSpPr>
        <p:spPr>
          <a:xfrm rot="10800000" flipH="1">
            <a:off x="3352800" y="5600700"/>
            <a:ext cx="137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58" idx="0"/>
            <a:endCxn id="58" idx="2"/>
          </p:cNvCxnSpPr>
          <p:nvPr/>
        </p:nvCxnSpPr>
        <p:spPr>
          <a:xfrm rot="16200000" flipH="1">
            <a:off x="228600" y="5524500"/>
            <a:ext cx="1143000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60" idx="0"/>
            <a:endCxn id="60" idx="4"/>
          </p:cNvCxnSpPr>
          <p:nvPr/>
        </p:nvCxnSpPr>
        <p:spPr>
          <a:xfrm>
            <a:off x="2362200" y="4953000"/>
            <a:ext cx="0" cy="1143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60" idx="2"/>
            <a:endCxn id="60" idx="6"/>
          </p:cNvCxnSpPr>
          <p:nvPr/>
        </p:nvCxnSpPr>
        <p:spPr>
          <a:xfrm>
            <a:off x="1752600" y="5524500"/>
            <a:ext cx="1219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58" idx="1"/>
            <a:endCxn id="58" idx="3"/>
          </p:cNvCxnSpPr>
          <p:nvPr/>
        </p:nvCxnSpPr>
        <p:spPr>
          <a:xfrm>
            <a:off x="228600" y="5524500"/>
            <a:ext cx="1143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1371600" y="1673351"/>
            <a:ext cx="4343400" cy="1215923"/>
          </a:xfrm>
        </p:spPr>
        <p:txBody>
          <a:bodyPr>
            <a:normAutofit/>
          </a:bodyPr>
          <a:lstStyle/>
          <a:p>
            <a:pPr marL="438912" indent="-320040" algn="l" defTabSz="914400">
              <a:buNone/>
            </a:pPr>
            <a:r>
              <a:rPr lang="ru-RU" sz="2400" b="0" i="0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400" b="0" i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400" b="0" i="0" baseline="-25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400" b="0" i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окружностей зеленые</a:t>
            </a:r>
            <a:endParaRPr lang="ru-RU" sz="2400" b="0" i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1371600" y="3005861"/>
            <a:ext cx="4114800" cy="1215923"/>
          </a:xfrm>
        </p:spPr>
        <p:txBody>
          <a:bodyPr>
            <a:normAutofit/>
          </a:bodyPr>
          <a:lstStyle/>
          <a:p>
            <a:pPr marL="438912" indent="-320040" algn="l" defTabSz="914400">
              <a:buNone/>
            </a:pPr>
            <a:r>
              <a:rPr lang="ru-RU" sz="2400" b="0" i="0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b="0" i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400" b="0" i="0" baseline="-25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400" b="0" i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окружностей голубые</a:t>
            </a:r>
            <a:endParaRPr lang="ru-RU" sz="2400" b="0" i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4338370"/>
            <a:ext cx="3962400" cy="1224230"/>
          </a:xfrm>
        </p:spPr>
        <p:txBody>
          <a:bodyPr/>
          <a:lstStyle/>
          <a:p>
            <a:pPr marL="438912" indent="-320040" algn="l" defTabSz="914400">
              <a:buNone/>
            </a:pPr>
            <a:r>
              <a:rPr lang="ru-RU" sz="2400" b="0" i="0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b="0" i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400" b="0" i="0" baseline="-25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400" b="0" i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окружностей зеленые</a:t>
            </a:r>
            <a:endParaRPr lang="ru-RU" sz="2400" b="0" i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486400" y="2971800"/>
            <a:ext cx="762000" cy="762000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6781800" y="3962400"/>
            <a:ext cx="762000" cy="762000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6324600" y="2438400"/>
            <a:ext cx="762000" cy="762000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867400" y="3962400"/>
            <a:ext cx="762000" cy="762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7162800" y="2971800"/>
            <a:ext cx="762000" cy="762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defTabSz="914400">
              <a:spcBef>
                <a:spcPts val="0"/>
              </a:spcBef>
              <a:buNone/>
            </a:pPr>
            <a:r>
              <a:rPr lang="ru-RU" sz="3200" b="0" i="0" smtClean="0">
                <a:latin typeface="Arial" pitchFamily="34" charset="0"/>
                <a:cs typeface="Arial" pitchFamily="34" charset="0"/>
              </a:rPr>
              <a:t>Какое из следующих определений правильно характеризует окружности? </a:t>
            </a:r>
            <a:endParaRPr lang="ru-RU" sz="32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31673" y="212029"/>
            <a:ext cx="8229600" cy="1143000"/>
          </a:xfrm>
          <a:prstGeom prst="rect">
            <a:avLst/>
          </a:prstGeom>
        </p:spPr>
        <p:txBody>
          <a:bodyPr vert="horz" lIns="91440" rIns="45720" rtlCol="0" anchor="ctr">
            <a:normAutofit fontScale="975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600" b="1" i="0" u="none" strike="noStrike" cap="none" spc="0" baseline="0" smtClean="0">
                <a:solidFill>
                  <a:srgbClr val="FFC800"/>
                </a:solidFill>
                <a:effectLst/>
                <a:latin typeface="Arial" pitchFamily="34" charset="0"/>
                <a:ea typeface="+mj-ea"/>
                <a:cs typeface="Arial" pitchFamily="34" charset="0"/>
              </a:rPr>
              <a:t>Какое утверждение</a:t>
            </a:r>
            <a:r>
              <a:rPr lang="ru-RU" sz="4600" b="1" i="0" u="none" strike="noStrike" cap="none" spc="0" smtClean="0">
                <a:solidFill>
                  <a:srgbClr val="FFC800"/>
                </a:solidFill>
                <a:effectLst/>
                <a:latin typeface="Arial" pitchFamily="34" charset="0"/>
                <a:ea typeface="+mj-ea"/>
                <a:cs typeface="Arial" pitchFamily="34" charset="0"/>
              </a:rPr>
              <a:t> верно?</a:t>
            </a:r>
            <a:endParaRPr lang="ru-RU" sz="4600" b="1" i="0" u="none" strike="noStrike" cap="none" spc="0">
              <a:solidFill>
                <a:srgbClr val="FFC800"/>
              </a:solidFill>
              <a:effectLst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8" name="Picture 17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155448" y="1852688"/>
            <a:ext cx="857250" cy="8572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438912" indent="-32004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Corbel"/>
                <a:ea typeface="+mn-ea"/>
                <a:cs typeface="+mn-cs"/>
              </a:rPr>
              <a:t>2/3</a:t>
            </a:r>
            <a:endParaRPr lang="ru-RU" sz="3200" b="0" i="0">
              <a:solidFill>
                <a:schemeClr val="tx1"/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438912" indent="-32004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Corbel"/>
                <a:ea typeface="+mn-ea"/>
                <a:cs typeface="+mn-cs"/>
              </a:rPr>
              <a:t>1/6</a:t>
            </a:r>
            <a:endParaRPr lang="ru-RU" sz="3200" b="0" i="0">
              <a:solidFill>
                <a:schemeClr val="tx1"/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38912" indent="-32004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Corbel"/>
                <a:ea typeface="+mn-ea"/>
                <a:cs typeface="+mn-cs"/>
              </a:rPr>
              <a:t>1/3</a:t>
            </a:r>
            <a:endParaRPr lang="ru-RU" sz="3200" b="0" i="0">
              <a:solidFill>
                <a:schemeClr val="tx1"/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381000"/>
            <a:ext cx="8686800" cy="838200"/>
          </a:xfrm>
          <a:prstGeom prst="rect">
            <a:avLst/>
          </a:prstGeom>
        </p:spPr>
        <p:txBody>
          <a:bodyPr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200" b="1" i="0" u="none" strike="noStrike" cap="none" spc="0" baseline="0" smtClean="0">
                <a:solidFill>
                  <a:srgbClr val="FFC800"/>
                </a:solidFill>
                <a:effectLst/>
                <a:latin typeface="Arial" pitchFamily="34" charset="0"/>
                <a:ea typeface="+mj-ea"/>
                <a:cs typeface="Arial" pitchFamily="34" charset="0"/>
              </a:rPr>
              <a:t>Сколько голубых окружностей?</a:t>
            </a:r>
            <a:endParaRPr lang="ru-RU" sz="4200" b="1" i="0" u="none" strike="noStrike" cap="none" spc="0" baseline="0">
              <a:solidFill>
                <a:srgbClr val="FFC800"/>
              </a:solidFill>
              <a:effectLst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257800" y="3537857"/>
            <a:ext cx="685800" cy="6858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11"/>
          <p:cNvSpPr/>
          <p:nvPr/>
        </p:nvSpPr>
        <p:spPr>
          <a:xfrm>
            <a:off x="7086600" y="3537857"/>
            <a:ext cx="685800" cy="685800"/>
          </a:xfrm>
          <a:prstGeom prst="ellipse">
            <a:avLst/>
          </a:prstGeom>
          <a:solidFill>
            <a:srgbClr val="1A1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12"/>
          <p:cNvSpPr/>
          <p:nvPr/>
        </p:nvSpPr>
        <p:spPr>
          <a:xfrm>
            <a:off x="8001000" y="3537857"/>
            <a:ext cx="685800" cy="685800"/>
          </a:xfrm>
          <a:prstGeom prst="ellipse">
            <a:avLst/>
          </a:prstGeom>
          <a:solidFill>
            <a:srgbClr val="1A1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18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6172200" y="3537857"/>
            <a:ext cx="685800" cy="6858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14"/>
          <p:cNvSpPr/>
          <p:nvPr/>
        </p:nvSpPr>
        <p:spPr>
          <a:xfrm>
            <a:off x="4343400" y="3537857"/>
            <a:ext cx="685800" cy="6858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5"/>
          <p:cNvSpPr/>
          <p:nvPr/>
        </p:nvSpPr>
        <p:spPr>
          <a:xfrm>
            <a:off x="3429000" y="3537857"/>
            <a:ext cx="685800" cy="6858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34696" y="383820"/>
            <a:ext cx="8833104" cy="759180"/>
          </a:xfrm>
        </p:spPr>
        <p:txBody>
          <a:bodyPr>
            <a:noAutofit/>
          </a:bodyPr>
          <a:lstStyle/>
          <a:p>
            <a:pPr marL="438912" indent="-320040" algn="l" defTabSz="914400">
              <a:buNone/>
            </a:pPr>
            <a:r>
              <a:rPr lang="ru-RU" sz="4000" b="1" i="0" dirty="0" smtClean="0">
                <a:solidFill>
                  <a:srgbClr val="FFC800"/>
                </a:solidFill>
                <a:latin typeface="Arial" pitchFamily="34" charset="0"/>
                <a:cs typeface="Arial" pitchFamily="34" charset="0"/>
              </a:rPr>
              <a:t>Сколько голубых треугольников?</a:t>
            </a:r>
            <a:endParaRPr lang="ru-RU" sz="4000" b="1" i="0" dirty="0">
              <a:solidFill>
                <a:srgbClr val="FFC8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438912" indent="-32004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Corbel"/>
                <a:ea typeface="+mn-ea"/>
                <a:cs typeface="+mn-cs"/>
              </a:rPr>
              <a:t>2/5</a:t>
            </a:r>
            <a:endParaRPr lang="ru-RU" sz="3200" b="0" i="0">
              <a:solidFill>
                <a:schemeClr val="tx1"/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438912" indent="-32004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Corbel"/>
                <a:ea typeface="+mn-ea"/>
                <a:cs typeface="+mn-cs"/>
              </a:rPr>
              <a:t>3/5</a:t>
            </a:r>
            <a:endParaRPr lang="ru-RU" sz="3200" b="0" i="0">
              <a:solidFill>
                <a:schemeClr val="tx1"/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38912" indent="-32004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Corbel"/>
                <a:ea typeface="+mn-ea"/>
                <a:cs typeface="+mn-cs"/>
              </a:rPr>
              <a:t>1/2</a:t>
            </a:r>
            <a:endParaRPr lang="ru-RU" sz="3200" b="0" i="0">
              <a:solidFill>
                <a:schemeClr val="tx1"/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11" name="Isosceles Triangle 10"/>
          <p:cNvSpPr/>
          <p:nvPr/>
        </p:nvSpPr>
        <p:spPr>
          <a:xfrm>
            <a:off x="2286000" y="3494314"/>
            <a:ext cx="1295400" cy="114300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Isosceles Triangle 11"/>
          <p:cNvSpPr/>
          <p:nvPr/>
        </p:nvSpPr>
        <p:spPr>
          <a:xfrm>
            <a:off x="3657600" y="3505200"/>
            <a:ext cx="1295400" cy="114300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Isosceles Triangle 12"/>
          <p:cNvSpPr/>
          <p:nvPr/>
        </p:nvSpPr>
        <p:spPr>
          <a:xfrm>
            <a:off x="5029200" y="3516086"/>
            <a:ext cx="1295400" cy="1143000"/>
          </a:xfrm>
          <a:prstGeom prst="triangle">
            <a:avLst/>
          </a:prstGeom>
          <a:solidFill>
            <a:srgbClr val="1A1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Isosceles Triangle 14"/>
          <p:cNvSpPr/>
          <p:nvPr/>
        </p:nvSpPr>
        <p:spPr>
          <a:xfrm>
            <a:off x="6400800" y="3516086"/>
            <a:ext cx="1295400" cy="1143000"/>
          </a:xfrm>
          <a:prstGeom prst="triangle">
            <a:avLst/>
          </a:prstGeom>
          <a:solidFill>
            <a:srgbClr val="1A1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Isosceles Triangle 17"/>
          <p:cNvSpPr/>
          <p:nvPr/>
        </p:nvSpPr>
        <p:spPr>
          <a:xfrm>
            <a:off x="7772400" y="3516086"/>
            <a:ext cx="1295400" cy="1143000"/>
          </a:xfrm>
          <a:prstGeom prst="triangle">
            <a:avLst/>
          </a:prstGeom>
          <a:solidFill>
            <a:srgbClr val="1A1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90525" y="133350"/>
            <a:ext cx="8296275" cy="1143000"/>
          </a:xfrm>
        </p:spPr>
        <p:txBody>
          <a:bodyPr>
            <a:noAutofit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ru-RU" sz="3200" b="1" i="0" spc="-30" dirty="0" smtClean="0">
                <a:solidFill>
                  <a:srgbClr val="FFC800"/>
                </a:solidFill>
                <a:latin typeface="Arial" pitchFamily="34" charset="0"/>
                <a:cs typeface="Arial" pitchFamily="34" charset="0"/>
              </a:rPr>
              <a:t>Закрасьте фигуры разными цветами </a:t>
            </a:r>
            <a:br>
              <a:rPr lang="ru-RU" sz="3200" b="1" i="0" spc="-30" dirty="0" smtClean="0">
                <a:solidFill>
                  <a:srgbClr val="FFC8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0" spc="-30" dirty="0" smtClean="0">
                <a:solidFill>
                  <a:srgbClr val="FFC800"/>
                </a:solidFill>
                <a:latin typeface="Arial" pitchFamily="34" charset="0"/>
                <a:cs typeface="Arial" pitchFamily="34" charset="0"/>
              </a:rPr>
              <a:t>в соответствии с заданными дробями. </a:t>
            </a:r>
            <a:endParaRPr lang="ru-RU" sz="3200" b="1" i="0" spc="-30" dirty="0">
              <a:solidFill>
                <a:srgbClr val="FFC8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28700" y="1563077"/>
            <a:ext cx="35654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200" b="1" i="0" baseline="3000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2200" b="1" i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1" i="0" baseline="-2500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  окружностей </a:t>
            </a:r>
            <a:r>
              <a:rPr lang="ru-RU" sz="2200" b="1" i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красные</a:t>
            </a:r>
            <a:endParaRPr lang="ru-RU" sz="2200" b="1" i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28700" y="3135867"/>
            <a:ext cx="385907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200" b="1" i="0" baseline="3000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200" b="1" i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1" i="0" baseline="-25000" smtClean="0">
                <a:latin typeface="Arial" pitchFamily="34" charset="0"/>
                <a:cs typeface="Arial" pitchFamily="34" charset="0"/>
              </a:rPr>
              <a:t>8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   треугольников </a:t>
            </a:r>
            <a:r>
              <a:rPr lang="ru-RU" sz="2200" b="1" i="0" smtClean="0">
                <a:solidFill>
                  <a:srgbClr val="1A10E6"/>
                </a:solidFill>
                <a:latin typeface="Arial" pitchFamily="34" charset="0"/>
                <a:cs typeface="Arial" pitchFamily="34" charset="0"/>
              </a:rPr>
              <a:t>голубые</a:t>
            </a:r>
            <a:endParaRPr lang="ru-RU" sz="2200" b="1" i="0">
              <a:solidFill>
                <a:srgbClr val="1A10E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37337" y="1563077"/>
            <a:ext cx="32061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i="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200" b="1" i="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1" i="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200" b="0" i="0" dirty="0" smtClean="0">
                <a:latin typeface="Arial" pitchFamily="34" charset="0"/>
                <a:cs typeface="Arial" pitchFamily="34" charset="0"/>
              </a:rPr>
              <a:t>   квадратов </a:t>
            </a:r>
            <a:r>
              <a:rPr lang="ru-RU" altLang="zh-CN" sz="22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желтый</a:t>
            </a:r>
            <a:endParaRPr lang="ru-RU" sz="22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6800" y="4724400"/>
            <a:ext cx="423327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200" b="1" i="0" baseline="3000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200" b="1" i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1" i="0" baseline="-2500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   прямоугольников </a:t>
            </a:r>
            <a:r>
              <a:rPr lang="ru-RU" sz="2200" b="1" i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зеленые</a:t>
            </a:r>
            <a:endParaRPr lang="ru-RU" sz="2200" b="1" i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50701" y="3135868"/>
            <a:ext cx="36440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200" b="1" i="0" baseline="3000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2200" b="1" i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1" i="0" baseline="-2500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   окружностей </a:t>
            </a:r>
            <a:r>
              <a:rPr lang="ru-RU" sz="2200" b="1" i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красные</a:t>
            </a:r>
            <a:endParaRPr lang="ru-RU" sz="2200" b="1" i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1905000" y="205740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Isosceles Triangle 10"/>
          <p:cNvSpPr>
            <a:spLocks noChangeAspect="1"/>
          </p:cNvSpPr>
          <p:nvPr/>
        </p:nvSpPr>
        <p:spPr>
          <a:xfrm>
            <a:off x="1621972" y="381000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2438400" y="205740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2971800" y="205740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2133600" y="251460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2743200" y="251460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Isosceles Triangle 18"/>
          <p:cNvSpPr>
            <a:spLocks noChangeAspect="1"/>
          </p:cNvSpPr>
          <p:nvPr/>
        </p:nvSpPr>
        <p:spPr>
          <a:xfrm>
            <a:off x="2072640" y="381000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Isosceles Triangle 19"/>
          <p:cNvSpPr>
            <a:spLocks noChangeAspect="1"/>
          </p:cNvSpPr>
          <p:nvPr/>
        </p:nvSpPr>
        <p:spPr>
          <a:xfrm>
            <a:off x="2529840" y="381000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Isosceles Triangle 20"/>
          <p:cNvSpPr>
            <a:spLocks noChangeAspect="1"/>
          </p:cNvSpPr>
          <p:nvPr/>
        </p:nvSpPr>
        <p:spPr>
          <a:xfrm>
            <a:off x="2987040" y="381000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Isosceles Triangle 21"/>
          <p:cNvSpPr>
            <a:spLocks noChangeAspect="1"/>
          </p:cNvSpPr>
          <p:nvPr/>
        </p:nvSpPr>
        <p:spPr>
          <a:xfrm>
            <a:off x="3444240" y="381000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Isosceles Triangle 22"/>
          <p:cNvSpPr>
            <a:spLocks noChangeAspect="1"/>
          </p:cNvSpPr>
          <p:nvPr/>
        </p:nvSpPr>
        <p:spPr>
          <a:xfrm>
            <a:off x="4343400" y="381000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Isosceles Triangle 23"/>
          <p:cNvSpPr>
            <a:spLocks noChangeAspect="1"/>
          </p:cNvSpPr>
          <p:nvPr/>
        </p:nvSpPr>
        <p:spPr>
          <a:xfrm>
            <a:off x="1186542" y="381000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72718" y="5334000"/>
            <a:ext cx="914400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129918" y="5334000"/>
            <a:ext cx="914400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87118" y="5334000"/>
            <a:ext cx="914400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6030686" y="365760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6498772" y="365760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6955972" y="365760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7413172" y="365760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7874726" y="365760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8321040" y="3657600"/>
            <a:ext cx="365760" cy="3657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257800" y="4724400"/>
            <a:ext cx="386823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200" b="1" i="0" baseline="3000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200" b="1" i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b="1" i="0" baseline="-2500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2200" b="0" i="0" smtClean="0">
                <a:latin typeface="Arial" pitchFamily="34" charset="0"/>
                <a:cs typeface="Arial" pitchFamily="34" charset="0"/>
              </a:rPr>
              <a:t>  треугольников </a:t>
            </a:r>
            <a:r>
              <a:rPr lang="ru-RU" sz="2200" b="1" i="0" smtClean="0">
                <a:solidFill>
                  <a:srgbClr val="941C97"/>
                </a:solidFill>
                <a:latin typeface="Arial" pitchFamily="34" charset="0"/>
                <a:cs typeface="Arial" pitchFamily="34" charset="0"/>
              </a:rPr>
              <a:t>лиловые</a:t>
            </a:r>
            <a:endParaRPr lang="ru-RU" sz="2200" b="1" i="0">
              <a:solidFill>
                <a:srgbClr val="941C9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172200" y="2057400"/>
            <a:ext cx="1097280" cy="5486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751320" y="2057400"/>
            <a:ext cx="1097280" cy="5486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284720" y="2057400"/>
            <a:ext cx="1097280" cy="5486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Isosceles Triangle 39"/>
          <p:cNvSpPr>
            <a:spLocks noChangeAspect="1"/>
          </p:cNvSpPr>
          <p:nvPr/>
        </p:nvSpPr>
        <p:spPr>
          <a:xfrm>
            <a:off x="3901440" y="381000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Isosceles Triangle 40"/>
          <p:cNvSpPr>
            <a:spLocks noChangeAspect="1"/>
          </p:cNvSpPr>
          <p:nvPr/>
        </p:nvSpPr>
        <p:spPr>
          <a:xfrm>
            <a:off x="6574972" y="573024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Isosceles Triangle 42"/>
          <p:cNvSpPr>
            <a:spLocks noChangeAspect="1"/>
          </p:cNvSpPr>
          <p:nvPr/>
        </p:nvSpPr>
        <p:spPr>
          <a:xfrm>
            <a:off x="7025640" y="573024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Isosceles Triangle 46"/>
          <p:cNvSpPr>
            <a:spLocks noChangeAspect="1"/>
          </p:cNvSpPr>
          <p:nvPr/>
        </p:nvSpPr>
        <p:spPr>
          <a:xfrm>
            <a:off x="7482840" y="573024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Isosceles Triangle 47"/>
          <p:cNvSpPr>
            <a:spLocks noChangeAspect="1"/>
          </p:cNvSpPr>
          <p:nvPr/>
        </p:nvSpPr>
        <p:spPr>
          <a:xfrm>
            <a:off x="7940040" y="573024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Isosceles Triangle 48"/>
          <p:cNvSpPr>
            <a:spLocks noChangeAspect="1"/>
          </p:cNvSpPr>
          <p:nvPr/>
        </p:nvSpPr>
        <p:spPr>
          <a:xfrm>
            <a:off x="6139542" y="5730240"/>
            <a:ext cx="365760" cy="3657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66800" y="1600199"/>
          <a:ext cx="7924800" cy="502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41600"/>
                <a:gridCol w="2641600"/>
                <a:gridCol w="2641600"/>
              </a:tblGrid>
              <a:tr h="251460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60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1143000" y="16764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None/>
            </a:pPr>
            <a:r>
              <a:rPr lang="ru-RU" sz="1800" b="0" i="0" smtClean="0">
                <a:latin typeface="Corbel"/>
                <a:ea typeface="+mn-ea"/>
                <a:cs typeface="+mn-cs"/>
              </a:rPr>
              <a:t>1</a:t>
            </a:r>
            <a:endParaRPr lang="ru-RU" sz="1800" b="0" i="0">
              <a:latin typeface="Corbel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3810000" y="16764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None/>
            </a:pPr>
            <a:r>
              <a:rPr lang="ru-RU" sz="1800" b="0" i="0" smtClean="0">
                <a:latin typeface="Corbel"/>
                <a:ea typeface="+mn-ea"/>
                <a:cs typeface="+mn-cs"/>
              </a:rPr>
              <a:t>2</a:t>
            </a:r>
            <a:endParaRPr lang="ru-RU" sz="1800" b="0" i="0">
              <a:latin typeface="Corbel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1219200" y="42672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None/>
            </a:pPr>
            <a:r>
              <a:rPr lang="ru-RU" sz="1800" b="0" i="0" smtClean="0">
                <a:latin typeface="Corbel"/>
                <a:ea typeface="+mn-ea"/>
                <a:cs typeface="+mn-cs"/>
              </a:rPr>
              <a:t>4</a:t>
            </a:r>
            <a:endParaRPr lang="ru-RU" sz="1800" b="0" i="0">
              <a:latin typeface="Corbel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3810000" y="41910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None/>
            </a:pPr>
            <a:r>
              <a:rPr lang="ru-RU" sz="1800" b="0" i="0" smtClean="0">
                <a:latin typeface="Corbel"/>
                <a:ea typeface="+mn-ea"/>
                <a:cs typeface="+mn-cs"/>
              </a:rPr>
              <a:t>5</a:t>
            </a:r>
            <a:endParaRPr lang="ru-RU" sz="1800" b="0" i="0">
              <a:latin typeface="Corbel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477000" y="16764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None/>
            </a:pPr>
            <a:r>
              <a:rPr lang="ru-RU" sz="1800" b="0" i="0" smtClean="0">
                <a:latin typeface="Corbel"/>
                <a:ea typeface="+mn-ea"/>
                <a:cs typeface="+mn-cs"/>
              </a:rPr>
              <a:t>3</a:t>
            </a:r>
            <a:endParaRPr lang="ru-RU" sz="1800" b="0" i="0">
              <a:latin typeface="Corbel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53200" y="41910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None/>
            </a:pPr>
            <a:r>
              <a:rPr lang="ru-RU" sz="1800" b="0" i="0" smtClean="0">
                <a:latin typeface="Corbel"/>
                <a:ea typeface="+mn-ea"/>
                <a:cs typeface="+mn-cs"/>
              </a:rPr>
              <a:t>6</a:t>
            </a:r>
            <a:endParaRPr lang="ru-RU" sz="1800" b="0" i="0">
              <a:latin typeface="Corbel"/>
              <a:ea typeface="+mn-ea"/>
              <a:cs typeface="+mn-cs"/>
            </a:endParaRPr>
          </a:p>
        </p:txBody>
      </p:sp>
      <p:sp>
        <p:nvSpPr>
          <p:cNvPr id="12" name="Title 14"/>
          <p:cNvSpPr txBox="1">
            <a:spLocks/>
          </p:cNvSpPr>
          <p:nvPr/>
        </p:nvSpPr>
        <p:spPr>
          <a:xfrm>
            <a:off x="0" y="116586"/>
            <a:ext cx="8683752" cy="1026414"/>
          </a:xfrm>
          <a:prstGeom prst="rect">
            <a:avLst/>
          </a:prstGeom>
        </p:spPr>
        <p:txBody>
          <a:bodyPr vert="horz" wrap="square" lIns="0" tIns="91440" rtlCol="0" anchor="ctr" anchorCtr="1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>
              <a:bevelT w="44450" h="10160"/>
            </a:sp3d>
          </a:bodyPr>
          <a:lstStyle>
            <a:lvl1pPr marL="118872" indent="0" algn="ctr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8096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43584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None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algn="l" defTabSz="914400">
              <a:buNone/>
            </a:pPr>
            <a:r>
              <a:rPr lang="ru-RU" sz="3600" b="1" i="0" dirty="0" smtClean="0">
                <a:solidFill>
                  <a:srgbClr val="FFC800"/>
                </a:solidFill>
                <a:latin typeface="Arial" pitchFamily="34" charset="0"/>
                <a:cs typeface="Arial" pitchFamily="34" charset="0"/>
              </a:rPr>
              <a:t>Используя окружности, покажите дробь </a:t>
            </a:r>
            <a:r>
              <a:rPr lang="ru-RU" sz="3600" b="1" i="0" baseline="30000" dirty="0" smtClean="0">
                <a:solidFill>
                  <a:srgbClr val="FFC8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3600" b="1" i="0" dirty="0" smtClean="0">
                <a:solidFill>
                  <a:srgbClr val="FFC800"/>
                </a:solidFill>
                <a:latin typeface="Arial" pitchFamily="34" charset="0"/>
                <a:cs typeface="Arial" pitchFamily="34" charset="0"/>
              </a:rPr>
              <a:t>/5.</a:t>
            </a:r>
            <a:endParaRPr lang="ru-RU" sz="3600" b="1" i="0" dirty="0">
              <a:solidFill>
                <a:srgbClr val="FFC800"/>
              </a:solidFill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063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3"/>
  <p:tag name="CORRECTANSW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3"/>
  <p:tag name="CHOICESCOUNT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3"/>
  <p:tag name="CORRECTANSW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3"/>
  <p:tag name="CORRECTANSWER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useMischief_Fractions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Layout>
  <Type>Drawing</Type>
  <ChoicesCount>0</ChoicesCount>
  <Orientation>Left</Orientation>
</Layout>
</file>

<file path=customXml/item10.xml><?xml version="1.0" encoding="utf-8"?>
<Layout>
  <Type>Drawing</Type>
  <ChoicesCount>0</ChoicesCount>
  <Orientation>Left</Orientation>
</Layout>
</file>

<file path=customXml/item11.xml><?xml version="1.0" encoding="utf-8"?>
<Layout>
  <Type>Drawing</Type>
  <ChoicesCount>0</ChoicesCount>
</Layout>
</file>

<file path=customXml/item12.xml><?xml version="1.0" encoding="utf-8"?>
<Layout>
  <Type>Drawing</Type>
  <ChoicesCount>0</ChoicesCount>
  <Orientation>Left</Orientation>
</Layout>
</file>

<file path=customXml/item13.xml><?xml version="1.0" encoding="utf-8"?>
<Layout>
  <Type>Drawing</Type>
  <ChoicesCount>0</ChoicesCount>
  <Orientation>Left</Orientation>
</Layout>
</file>

<file path=customXml/item14.xml><?xml version="1.0" encoding="utf-8"?>
<Layout>
  <Type>MultipleChoice</Type>
  <ChoicesCount>3</ChoicesCount>
  <Orientation>Left</Orientation>
</Layout>
</file>

<file path=customXml/item15.xml><?xml version="1.0" encoding="utf-8"?>
<Layout>
  <Type>MultipleChoice</Type>
  <ChoicesCount>3</ChoicesCount>
  <Orientation>Left</Orientation>
</Layout>
</file>

<file path=customXml/item16.xml><?xml version="1.0" encoding="utf-8"?>
<Layout>
  <Type>MultipleChoice</Type>
  <ChoicesCount>3</ChoicesCount>
  <Orientation>Left</Orientation>
</Layout>
</file>

<file path=customXml/item17.xml><?xml version="1.0" encoding="utf-8"?>
<Layout>
  <Type>MultipleChoice</Type>
  <ChoicesCount>3</ChoicesCount>
  <Orientation>Left</Orientation>
</Layout>
</file>

<file path=customXml/item18.xml><?xml version="1.0" encoding="utf-8"?>
<Layout>
  <Type>Drawing</Type>
  <ChoicesCount>0</ChoicesCount>
  <Orientation>Left</Orientation>
</Layout>
</file>

<file path=customXml/item19.xml><?xml version="1.0" encoding="utf-8"?>
<Layout>
  <Type>Drawing</Type>
  <ChoicesCount>0</ChoicesCount>
</Layout>
</file>

<file path=customXml/item2.xml><?xml version="1.0" encoding="utf-8"?>
<Layout>
  <Type>MultipleChoice</Type>
  <ChoicesCount>3</ChoicesCount>
  <Orientation>Left</Orientation>
</Layout>
</file>

<file path=customXml/item20.xml><?xml version="1.0" encoding="utf-8"?>
<Layout>
  <Type>Drawing</Type>
  <ChoicesCount>0</ChoicesCount>
</Layout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4.xml><?xml version="1.0" encoding="utf-8"?>
<Layout>
  <Type>Drawing</Type>
  <ChoicesCount>0</ChoicesCount>
  <Orientation>Left</Orientation>
</Layout>
</file>

<file path=customXml/item5.xml><?xml version="1.0" encoding="utf-8"?>
<Layout>
  <Type>Drawing</Type>
  <ChoicesCount>0</ChoicesCount>
</Layout>
</file>

<file path=customXml/item6.xml><?xml version="1.0" encoding="utf-8"?>
<Layout>
  <Type>Drawing</Type>
  <ChoicesCount>0</ChoicesCount>
  <Orientation>Left</Orientation>
</Layout>
</file>

<file path=customXml/item7.xml><?xml version="1.0" encoding="utf-8"?>
<Layout>
  <Type>Drawing</Type>
  <ChoicesCount>0</ChoicesCount>
  <Orientation>Left</Orientation>
</Layout>
</file>

<file path=customXml/item8.xml><?xml version="1.0" encoding="utf-8"?>
<Layout>
  <Type>MultipleChoice</Type>
  <ChoicesCount>3</ChoicesCount>
  <Orientation>Left</Orientation>
</Layout>
</file>

<file path=customXml/item9.xml><?xml version="1.0" encoding="utf-8"?>
<Layout>
  <Type>Drawing</Type>
  <ChoicesCount>0</ChoicesCount>
  <Orientation>Left</Orientation>
</Layout>
</file>

<file path=customXml/itemProps1.xml><?xml version="1.0" encoding="utf-8"?>
<ds:datastoreItem xmlns:ds="http://schemas.openxmlformats.org/officeDocument/2006/customXml" ds:itemID="{720011A4-50CE-4D25-92B5-A4B1219D7B7E}">
  <ds:schemaRefs/>
</ds:datastoreItem>
</file>

<file path=customXml/itemProps10.xml><?xml version="1.0" encoding="utf-8"?>
<ds:datastoreItem xmlns:ds="http://schemas.openxmlformats.org/officeDocument/2006/customXml" ds:itemID="{BAB3DED9-170A-419F-A599-5D3C1EBC84D6}">
  <ds:schemaRefs/>
</ds:datastoreItem>
</file>

<file path=customXml/itemProps11.xml><?xml version="1.0" encoding="utf-8"?>
<ds:datastoreItem xmlns:ds="http://schemas.openxmlformats.org/officeDocument/2006/customXml" ds:itemID="{F8A3E62C-6A17-4155-B76C-0AD3A2EFABAB}">
  <ds:schemaRefs/>
</ds:datastoreItem>
</file>

<file path=customXml/itemProps12.xml><?xml version="1.0" encoding="utf-8"?>
<ds:datastoreItem xmlns:ds="http://schemas.openxmlformats.org/officeDocument/2006/customXml" ds:itemID="{4608DE0B-5065-4DA5-AA4B-F76C5E3E592E}">
  <ds:schemaRefs/>
</ds:datastoreItem>
</file>

<file path=customXml/itemProps13.xml><?xml version="1.0" encoding="utf-8"?>
<ds:datastoreItem xmlns:ds="http://schemas.openxmlformats.org/officeDocument/2006/customXml" ds:itemID="{345077A8-BC54-4BD3-A10C-0226CD7F1EA5}">
  <ds:schemaRefs/>
</ds:datastoreItem>
</file>

<file path=customXml/itemProps14.xml><?xml version="1.0" encoding="utf-8"?>
<ds:datastoreItem xmlns:ds="http://schemas.openxmlformats.org/officeDocument/2006/customXml" ds:itemID="{9F618056-6D55-4D3E-864E-EAD799A8028C}">
  <ds:schemaRefs/>
</ds:datastoreItem>
</file>

<file path=customXml/itemProps15.xml><?xml version="1.0" encoding="utf-8"?>
<ds:datastoreItem xmlns:ds="http://schemas.openxmlformats.org/officeDocument/2006/customXml" ds:itemID="{35AD6208-3ECB-4082-B250-ADA79707CB3E}">
  <ds:schemaRefs/>
</ds:datastoreItem>
</file>

<file path=customXml/itemProps16.xml><?xml version="1.0" encoding="utf-8"?>
<ds:datastoreItem xmlns:ds="http://schemas.openxmlformats.org/officeDocument/2006/customXml" ds:itemID="{CD1A5BC2-7BF5-4CCF-B7C4-885B04B0E83F}">
  <ds:schemaRefs/>
</ds:datastoreItem>
</file>

<file path=customXml/itemProps17.xml><?xml version="1.0" encoding="utf-8"?>
<ds:datastoreItem xmlns:ds="http://schemas.openxmlformats.org/officeDocument/2006/customXml" ds:itemID="{0CD82F53-C761-4601-8228-BE6882A34689}">
  <ds:schemaRefs/>
</ds:datastoreItem>
</file>

<file path=customXml/itemProps18.xml><?xml version="1.0" encoding="utf-8"?>
<ds:datastoreItem xmlns:ds="http://schemas.openxmlformats.org/officeDocument/2006/customXml" ds:itemID="{33335A33-B158-49FE-AA05-71DA578CA91B}">
  <ds:schemaRefs/>
</ds:datastoreItem>
</file>

<file path=customXml/itemProps19.xml><?xml version="1.0" encoding="utf-8"?>
<ds:datastoreItem xmlns:ds="http://schemas.openxmlformats.org/officeDocument/2006/customXml" ds:itemID="{97A4FCC9-DCCC-408D-95C7-1CF11C271BA7}">
  <ds:schemaRefs/>
</ds:datastoreItem>
</file>

<file path=customXml/itemProps2.xml><?xml version="1.0" encoding="utf-8"?>
<ds:datastoreItem xmlns:ds="http://schemas.openxmlformats.org/officeDocument/2006/customXml" ds:itemID="{28C4FAAD-3EE2-46BC-B60E-7A7F114F0357}">
  <ds:schemaRefs/>
</ds:datastoreItem>
</file>

<file path=customXml/itemProps20.xml><?xml version="1.0" encoding="utf-8"?>
<ds:datastoreItem xmlns:ds="http://schemas.openxmlformats.org/officeDocument/2006/customXml" ds:itemID="{B24C2ED6-5593-47FF-81EA-8FD31F7B2B15}">
  <ds:schemaRefs/>
</ds:datastoreItem>
</file>

<file path=customXml/itemProps3.xml><?xml version="1.0" encoding="utf-8"?>
<ds:datastoreItem xmlns:ds="http://schemas.openxmlformats.org/officeDocument/2006/customXml" ds:itemID="{F44647D4-08A2-4EAA-90EE-B716E2EB21EC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BEFABDAE-58FE-47C5-91A0-FF6431234391}">
  <ds:schemaRefs/>
</ds:datastoreItem>
</file>

<file path=customXml/itemProps5.xml><?xml version="1.0" encoding="utf-8"?>
<ds:datastoreItem xmlns:ds="http://schemas.openxmlformats.org/officeDocument/2006/customXml" ds:itemID="{3AEBF477-1003-4AA3-A37C-AE0F5FED9EEE}">
  <ds:schemaRefs/>
</ds:datastoreItem>
</file>

<file path=customXml/itemProps6.xml><?xml version="1.0" encoding="utf-8"?>
<ds:datastoreItem xmlns:ds="http://schemas.openxmlformats.org/officeDocument/2006/customXml" ds:itemID="{E645B499-A03E-4E68-8C54-254BDA0E4652}">
  <ds:schemaRefs/>
</ds:datastoreItem>
</file>

<file path=customXml/itemProps7.xml><?xml version="1.0" encoding="utf-8"?>
<ds:datastoreItem xmlns:ds="http://schemas.openxmlformats.org/officeDocument/2006/customXml" ds:itemID="{8EBB8B6D-E139-4D48-AB1A-A96B227CA955}">
  <ds:schemaRefs/>
</ds:datastoreItem>
</file>

<file path=customXml/itemProps8.xml><?xml version="1.0" encoding="utf-8"?>
<ds:datastoreItem xmlns:ds="http://schemas.openxmlformats.org/officeDocument/2006/customXml" ds:itemID="{FB588B47-EE9A-4141-BF66-3D49EF9FD331}">
  <ds:schemaRefs/>
</ds:datastoreItem>
</file>

<file path=customXml/itemProps9.xml><?xml version="1.0" encoding="utf-8"?>
<ds:datastoreItem xmlns:ds="http://schemas.openxmlformats.org/officeDocument/2006/customXml" ds:itemID="{8673267A-C435-4732-AB0E-AA034472B236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MouseMischief_Fractions</Template>
  <TotalTime>0</TotalTime>
  <Words>336</Words>
  <Application>Microsoft Office PowerPoint</Application>
  <PresentationFormat>Экран (4:3)</PresentationFormat>
  <Paragraphs>84</Paragraphs>
  <Slides>11</Slides>
  <Notes>7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22" baseType="lpstr">
      <vt:lpstr>Arial</vt:lpstr>
      <vt:lpstr>Wingdings 2</vt:lpstr>
      <vt:lpstr>Wingdings</vt:lpstr>
      <vt:lpstr>Calibri</vt:lpstr>
      <vt:lpstr>华文楷体</vt:lpstr>
      <vt:lpstr>Segoe UI</vt:lpstr>
      <vt:lpstr>Wingdings 3</vt:lpstr>
      <vt:lpstr>Corbel</vt:lpstr>
      <vt:lpstr>宋体</vt:lpstr>
      <vt:lpstr>MouseMischief_Fractions</vt:lpstr>
      <vt:lpstr>Office Theme</vt:lpstr>
      <vt:lpstr>Презентация PowerPoint</vt:lpstr>
      <vt:lpstr>Дроби</vt:lpstr>
      <vt:lpstr>Дробь - это часть целого</vt:lpstr>
      <vt:lpstr>Дробь является частью целого</vt:lpstr>
      <vt:lpstr>Презентация PowerPoint</vt:lpstr>
      <vt:lpstr>Презентация PowerPoint</vt:lpstr>
      <vt:lpstr>Презентация PowerPoint</vt:lpstr>
      <vt:lpstr>Закрасьте фигуры разными цветами  в соответствии с заданными дробями. </vt:lpstr>
      <vt:lpstr>Презентация PowerPoint</vt:lpstr>
      <vt:lpstr>Презентация PowerPoint</vt:lpstr>
      <vt:lpstr>Закрасьте фигуры в соответствии с описаниями.  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2012-11-05T13:32:51Z</dcterms:created>
  <dcterms:modified xsi:type="dcterms:W3CDTF">2012-11-05T13:33:29Z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TC103910999990</vt:lpwstr>
  </property>
</Properties>
</file>